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4" r:id="rId48"/>
    <p:sldId id="305" r:id="rId49"/>
    <p:sldId id="306" r:id="rId50"/>
    <p:sldId id="307" r:id="rId51"/>
    <p:sldId id="30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01" autoAdjust="0"/>
  </p:normalViewPr>
  <p:slideViewPr>
    <p:cSldViewPr snapToGrid="0">
      <p:cViewPr varScale="1">
        <p:scale>
          <a:sx n="81" d="100"/>
          <a:sy n="81" d="100"/>
        </p:scale>
        <p:origin x="14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7567567567569"/>
          <c:y val="0.17005545286506468"/>
          <c:w val="0.37422037422037424"/>
          <c:h val="0.6654343807763401"/>
        </c:manualLayout>
      </c:layout>
      <c:pieChart>
        <c:varyColors val="1"/>
        <c:ser>
          <c:idx val="0"/>
          <c:order val="0"/>
          <c:tx>
            <c:strRef>
              <c:f>Sheet1!$A$2</c:f>
              <c:strCache>
                <c:ptCount val="1"/>
                <c:pt idx="0">
                  <c:v>Ανατολή</c:v>
                </c:pt>
              </c:strCache>
            </c:strRef>
          </c:tx>
          <c:spPr>
            <a:solidFill>
              <a:schemeClr val="accent1"/>
            </a:solidFill>
            <a:ln w="14034">
              <a:solidFill>
                <a:schemeClr val="tx1"/>
              </a:solidFill>
              <a:prstDash val="solid"/>
            </a:ln>
          </c:spPr>
          <c:dPt>
            <c:idx val="0"/>
            <c:bubble3D val="0"/>
            <c:spPr>
              <a:solidFill>
                <a:srgbClr val="FF0000"/>
              </a:solidFill>
              <a:ln w="28068">
                <a:noFill/>
              </a:ln>
            </c:spPr>
            <c:extLst>
              <c:ext xmlns:c16="http://schemas.microsoft.com/office/drawing/2014/chart" uri="{C3380CC4-5D6E-409C-BE32-E72D297353CC}">
                <c16:uniqueId val="{00000000-1C33-48F5-9AB7-929B0DEC0ADD}"/>
              </c:ext>
            </c:extLst>
          </c:dPt>
          <c:dPt>
            <c:idx val="1"/>
            <c:bubble3D val="0"/>
            <c:spPr>
              <a:solidFill>
                <a:srgbClr val="666699"/>
              </a:solidFill>
              <a:ln w="28068">
                <a:noFill/>
              </a:ln>
            </c:spPr>
            <c:extLst>
              <c:ext xmlns:c16="http://schemas.microsoft.com/office/drawing/2014/chart" uri="{C3380CC4-5D6E-409C-BE32-E72D297353CC}">
                <c16:uniqueId val="{00000001-1C33-48F5-9AB7-929B0DEC0ADD}"/>
              </c:ext>
            </c:extLst>
          </c:dPt>
          <c:dPt>
            <c:idx val="2"/>
            <c:bubble3D val="0"/>
            <c:spPr>
              <a:solidFill>
                <a:srgbClr val="33CCCC"/>
              </a:solidFill>
              <a:ln w="28068">
                <a:noFill/>
              </a:ln>
            </c:spPr>
            <c:extLst>
              <c:ext xmlns:c16="http://schemas.microsoft.com/office/drawing/2014/chart" uri="{C3380CC4-5D6E-409C-BE32-E72D297353CC}">
                <c16:uniqueId val="{00000002-1C33-48F5-9AB7-929B0DEC0ADD}"/>
              </c:ext>
            </c:extLst>
          </c:dPt>
          <c:dPt>
            <c:idx val="3"/>
            <c:bubble3D val="0"/>
            <c:spPr>
              <a:solidFill>
                <a:srgbClr val="FFFF00"/>
              </a:solidFill>
              <a:ln w="28068">
                <a:noFill/>
              </a:ln>
            </c:spPr>
            <c:extLst>
              <c:ext xmlns:c16="http://schemas.microsoft.com/office/drawing/2014/chart" uri="{C3380CC4-5D6E-409C-BE32-E72D297353CC}">
                <c16:uniqueId val="{00000003-1C33-48F5-9AB7-929B0DEC0ADD}"/>
              </c:ext>
            </c:extLst>
          </c:dPt>
          <c:dPt>
            <c:idx val="4"/>
            <c:bubble3D val="0"/>
            <c:spPr>
              <a:solidFill>
                <a:srgbClr val="339966"/>
              </a:solidFill>
              <a:ln w="28068">
                <a:noFill/>
              </a:ln>
            </c:spPr>
            <c:extLst>
              <c:ext xmlns:c16="http://schemas.microsoft.com/office/drawing/2014/chart" uri="{C3380CC4-5D6E-409C-BE32-E72D297353CC}">
                <c16:uniqueId val="{00000004-1C33-48F5-9AB7-929B0DEC0ADD}"/>
              </c:ext>
            </c:extLst>
          </c:dPt>
          <c:dPt>
            <c:idx val="5"/>
            <c:bubble3D val="0"/>
            <c:spPr>
              <a:solidFill>
                <a:srgbClr val="FF00FF"/>
              </a:solidFill>
              <a:ln w="28068">
                <a:noFill/>
              </a:ln>
            </c:spPr>
            <c:extLst>
              <c:ext xmlns:c16="http://schemas.microsoft.com/office/drawing/2014/chart" uri="{C3380CC4-5D6E-409C-BE32-E72D297353CC}">
                <c16:uniqueId val="{00000005-1C33-48F5-9AB7-929B0DEC0ADD}"/>
              </c:ext>
            </c:extLst>
          </c:dPt>
          <c:dPt>
            <c:idx val="6"/>
            <c:bubble3D val="0"/>
            <c:spPr>
              <a:solidFill>
                <a:srgbClr val="0066CC"/>
              </a:solidFill>
              <a:ln w="28068">
                <a:noFill/>
              </a:ln>
            </c:spPr>
            <c:extLst>
              <c:ext xmlns:c16="http://schemas.microsoft.com/office/drawing/2014/chart" uri="{C3380CC4-5D6E-409C-BE32-E72D297353CC}">
                <c16:uniqueId val="{00000006-1C33-48F5-9AB7-929B0DEC0ADD}"/>
              </c:ext>
            </c:extLst>
          </c:dPt>
          <c:dLbls>
            <c:dLbl>
              <c:idx val="0"/>
              <c:layout>
                <c:manualLayout>
                  <c:x val="-7.8615202965258577E-2"/>
                  <c:y val="2.1092290834480835E-2"/>
                </c:manualLayout>
              </c:layout>
              <c:spPr>
                <a:noFill/>
                <a:ln w="28068">
                  <a:noFill/>
                </a:ln>
              </c:spPr>
              <c:txPr>
                <a:bodyPr/>
                <a:lstStyle/>
                <a:p>
                  <a:pPr>
                    <a:defRPr sz="1795" b="0" i="0" u="none" strike="noStrike" baseline="0">
                      <a:solidFill>
                        <a:srgbClr val="000000"/>
                      </a:solidFill>
                      <a:latin typeface="Arial"/>
                      <a:ea typeface="Arial"/>
                      <a:cs typeface="Arial"/>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33-48F5-9AB7-929B0DEC0ADD}"/>
                </c:ext>
              </c:extLst>
            </c:dLbl>
            <c:dLbl>
              <c:idx val="1"/>
              <c:spPr>
                <a:noFill/>
                <a:ln w="28068">
                  <a:noFill/>
                </a:ln>
              </c:spPr>
              <c:txPr>
                <a:bodyPr/>
                <a:lstStyle/>
                <a:p>
                  <a:pPr>
                    <a:defRPr sz="1795" b="0" i="0" u="none" strike="noStrike" baseline="0">
                      <a:solidFill>
                        <a:srgbClr val="000000"/>
                      </a:solidFill>
                      <a:latin typeface="Arial"/>
                      <a:ea typeface="Arial"/>
                      <a:cs typeface="Arial"/>
                    </a:defRPr>
                  </a:pPr>
                  <a:endParaRPr lang="el-GR"/>
                </a:p>
              </c:txPr>
              <c:showLegendKey val="0"/>
              <c:showVal val="1"/>
              <c:showCatName val="0"/>
              <c:showSerName val="0"/>
              <c:showPercent val="0"/>
              <c:showBubbleSize val="0"/>
              <c:extLst>
                <c:ext xmlns:c16="http://schemas.microsoft.com/office/drawing/2014/chart" uri="{C3380CC4-5D6E-409C-BE32-E72D297353CC}">
                  <c16:uniqueId val="{00000001-1C33-48F5-9AB7-929B0DEC0ADD}"/>
                </c:ext>
              </c:extLst>
            </c:dLbl>
            <c:dLbl>
              <c:idx val="2"/>
              <c:spPr>
                <a:noFill/>
                <a:ln w="28068">
                  <a:noFill/>
                </a:ln>
              </c:spPr>
              <c:txPr>
                <a:bodyPr/>
                <a:lstStyle/>
                <a:p>
                  <a:pPr>
                    <a:defRPr sz="1795" b="0" i="0" u="none" strike="noStrike" baseline="0">
                      <a:solidFill>
                        <a:srgbClr val="000000"/>
                      </a:solidFill>
                      <a:latin typeface="Arial"/>
                      <a:ea typeface="Arial"/>
                      <a:cs typeface="Arial"/>
                    </a:defRPr>
                  </a:pPr>
                  <a:endParaRPr lang="el-GR"/>
                </a:p>
              </c:txPr>
              <c:showLegendKey val="0"/>
              <c:showVal val="1"/>
              <c:showCatName val="0"/>
              <c:showSerName val="0"/>
              <c:showPercent val="0"/>
              <c:showBubbleSize val="0"/>
              <c:extLst>
                <c:ext xmlns:c16="http://schemas.microsoft.com/office/drawing/2014/chart" uri="{C3380CC4-5D6E-409C-BE32-E72D297353CC}">
                  <c16:uniqueId val="{00000002-1C33-48F5-9AB7-929B0DEC0ADD}"/>
                </c:ext>
              </c:extLst>
            </c:dLbl>
            <c:dLbl>
              <c:idx val="3"/>
              <c:spPr>
                <a:noFill/>
                <a:ln w="28068">
                  <a:noFill/>
                </a:ln>
              </c:spPr>
              <c:txPr>
                <a:bodyPr/>
                <a:lstStyle/>
                <a:p>
                  <a:pPr>
                    <a:defRPr sz="1795" b="0" i="0" u="none" strike="noStrike" baseline="0">
                      <a:solidFill>
                        <a:srgbClr val="000000"/>
                      </a:solidFill>
                      <a:latin typeface="Arial"/>
                      <a:ea typeface="Arial"/>
                      <a:cs typeface="Arial"/>
                    </a:defRPr>
                  </a:pPr>
                  <a:endParaRPr lang="el-GR"/>
                </a:p>
              </c:txPr>
              <c:showLegendKey val="0"/>
              <c:showVal val="1"/>
              <c:showCatName val="0"/>
              <c:showSerName val="0"/>
              <c:showPercent val="0"/>
              <c:showBubbleSize val="0"/>
              <c:extLst>
                <c:ext xmlns:c16="http://schemas.microsoft.com/office/drawing/2014/chart" uri="{C3380CC4-5D6E-409C-BE32-E72D297353CC}">
                  <c16:uniqueId val="{00000003-1C33-48F5-9AB7-929B0DEC0ADD}"/>
                </c:ext>
              </c:extLst>
            </c:dLbl>
            <c:dLbl>
              <c:idx val="4"/>
              <c:layout>
                <c:manualLayout>
                  <c:x val="3.268959372439554E-2"/>
                  <c:y val="7.6167588035609607E-2"/>
                </c:manualLayout>
              </c:layout>
              <c:spPr>
                <a:noFill/>
                <a:ln w="28068">
                  <a:noFill/>
                </a:ln>
              </c:spPr>
              <c:txPr>
                <a:bodyPr/>
                <a:lstStyle/>
                <a:p>
                  <a:pPr>
                    <a:defRPr sz="1795" b="0" i="0" u="none" strike="noStrike" baseline="0">
                      <a:solidFill>
                        <a:srgbClr val="000000"/>
                      </a:solidFill>
                      <a:latin typeface="Arial"/>
                      <a:ea typeface="Arial"/>
                      <a:cs typeface="Arial"/>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33-48F5-9AB7-929B0DEC0ADD}"/>
                </c:ext>
              </c:extLst>
            </c:dLbl>
            <c:dLbl>
              <c:idx val="5"/>
              <c:layout>
                <c:manualLayout>
                  <c:x val="1.4919514375882039E-2"/>
                  <c:y val="6.037430471295549E-2"/>
                </c:manualLayout>
              </c:layout>
              <c:spPr>
                <a:noFill/>
                <a:ln w="28068">
                  <a:noFill/>
                </a:ln>
              </c:spPr>
              <c:txPr>
                <a:bodyPr/>
                <a:lstStyle/>
                <a:p>
                  <a:pPr>
                    <a:defRPr sz="1795" b="0" i="0" u="none" strike="noStrike" baseline="0">
                      <a:solidFill>
                        <a:srgbClr val="000000"/>
                      </a:solidFill>
                      <a:latin typeface="Arial"/>
                      <a:ea typeface="Arial"/>
                      <a:cs typeface="Arial"/>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33-48F5-9AB7-929B0DEC0ADD}"/>
                </c:ext>
              </c:extLst>
            </c:dLbl>
            <c:dLbl>
              <c:idx val="6"/>
              <c:layout>
                <c:manualLayout>
                  <c:x val="1.2296251704767261E-2"/>
                  <c:y val="2.8447976169377352E-2"/>
                </c:manualLayout>
              </c:layout>
              <c:spPr>
                <a:noFill/>
                <a:ln w="28068">
                  <a:noFill/>
                </a:ln>
              </c:spPr>
              <c:txPr>
                <a:bodyPr/>
                <a:lstStyle/>
                <a:p>
                  <a:pPr>
                    <a:defRPr sz="1576" b="1" i="0" u="none" strike="noStrike" baseline="0">
                      <a:solidFill>
                        <a:srgbClr val="000000"/>
                      </a:solidFill>
                      <a:latin typeface="Arial"/>
                      <a:ea typeface="Arial"/>
                      <a:cs typeface="Arial"/>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33-48F5-9AB7-929B0DEC0ADD}"/>
                </c:ext>
              </c:extLst>
            </c:dLbl>
            <c:spPr>
              <a:noFill/>
              <a:ln w="28068">
                <a:noFill/>
              </a:ln>
            </c:spPr>
            <c:txPr>
              <a:bodyPr wrap="square" lIns="38100" tIns="19050" rIns="38100" bIns="19050" anchor="ctr">
                <a:spAutoFit/>
              </a:bodyPr>
              <a:lstStyle/>
              <a:p>
                <a:pPr>
                  <a:defRPr sz="1576" b="1" i="0" u="none" strike="noStrike" baseline="0">
                    <a:solidFill>
                      <a:srgbClr val="000000"/>
                    </a:solidFill>
                    <a:latin typeface="Arial"/>
                    <a:ea typeface="Arial"/>
                    <a:cs typeface="Aria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Sheet1!$B$1:$H$1</c:f>
              <c:strCache>
                <c:ptCount val="7"/>
                <c:pt idx="0">
                  <c:v>Μουσική</c:v>
                </c:pt>
                <c:pt idx="1">
                  <c:v>TV-Σειρές</c:v>
                </c:pt>
                <c:pt idx="2">
                  <c:v>TV-Ταινίες</c:v>
                </c:pt>
                <c:pt idx="3">
                  <c:v>Διαβασμα</c:v>
                </c:pt>
                <c:pt idx="4">
                  <c:v>Συνδρομητική-Σειρές</c:v>
                </c:pt>
                <c:pt idx="5">
                  <c:v>Συνδρομητική-Ταινίες</c:v>
                </c:pt>
                <c:pt idx="6">
                  <c:v>Σινεμά</c:v>
                </c:pt>
              </c:strCache>
            </c:strRef>
          </c:cat>
          <c:val>
            <c:numRef>
              <c:f>Sheet1!$B$2:$H$2</c:f>
              <c:numCache>
                <c:formatCode>0%</c:formatCode>
                <c:ptCount val="7"/>
                <c:pt idx="0">
                  <c:v>0.43</c:v>
                </c:pt>
                <c:pt idx="1">
                  <c:v>0.19</c:v>
                </c:pt>
                <c:pt idx="2">
                  <c:v>0.19</c:v>
                </c:pt>
                <c:pt idx="3">
                  <c:v>0.1</c:v>
                </c:pt>
                <c:pt idx="4">
                  <c:v>0.05</c:v>
                </c:pt>
                <c:pt idx="5">
                  <c:v>0.03</c:v>
                </c:pt>
                <c:pt idx="6">
                  <c:v>0.01</c:v>
                </c:pt>
              </c:numCache>
            </c:numRef>
          </c:val>
          <c:extLst>
            <c:ext xmlns:c16="http://schemas.microsoft.com/office/drawing/2014/chart" uri="{C3380CC4-5D6E-409C-BE32-E72D297353CC}">
              <c16:uniqueId val="{00000007-1C33-48F5-9AB7-929B0DEC0ADD}"/>
            </c:ext>
          </c:extLst>
        </c:ser>
        <c:ser>
          <c:idx val="1"/>
          <c:order val="1"/>
          <c:tx>
            <c:strRef>
              <c:f>Sheet1!$A$3</c:f>
              <c:strCache>
                <c:ptCount val="1"/>
                <c:pt idx="0">
                  <c:v>Δύση</c:v>
                </c:pt>
              </c:strCache>
            </c:strRef>
          </c:tx>
          <c:spPr>
            <a:solidFill>
              <a:schemeClr val="accent2"/>
            </a:solidFill>
            <a:ln w="14034">
              <a:solidFill>
                <a:schemeClr val="tx1"/>
              </a:solidFill>
              <a:prstDash val="solid"/>
            </a:ln>
          </c:spPr>
          <c:dPt>
            <c:idx val="0"/>
            <c:bubble3D val="0"/>
            <c:spPr>
              <a:solidFill>
                <a:schemeClr val="accent1"/>
              </a:solidFill>
              <a:ln w="14034">
                <a:solidFill>
                  <a:schemeClr val="tx1"/>
                </a:solidFill>
                <a:prstDash val="solid"/>
              </a:ln>
            </c:spPr>
            <c:extLst>
              <c:ext xmlns:c16="http://schemas.microsoft.com/office/drawing/2014/chart" uri="{C3380CC4-5D6E-409C-BE32-E72D297353CC}">
                <c16:uniqueId val="{00000008-1C33-48F5-9AB7-929B0DEC0ADD}"/>
              </c:ext>
            </c:extLst>
          </c:dPt>
          <c:dPt>
            <c:idx val="1"/>
            <c:bubble3D val="0"/>
            <c:extLst>
              <c:ext xmlns:c16="http://schemas.microsoft.com/office/drawing/2014/chart" uri="{C3380CC4-5D6E-409C-BE32-E72D297353CC}">
                <c16:uniqueId val="{00000009-1C33-48F5-9AB7-929B0DEC0ADD}"/>
              </c:ext>
            </c:extLst>
          </c:dPt>
          <c:dPt>
            <c:idx val="2"/>
            <c:bubble3D val="0"/>
            <c:spPr>
              <a:solidFill>
                <a:schemeClr val="hlink"/>
              </a:solidFill>
              <a:ln w="14034">
                <a:solidFill>
                  <a:schemeClr val="tx1"/>
                </a:solidFill>
                <a:prstDash val="solid"/>
              </a:ln>
            </c:spPr>
            <c:extLst>
              <c:ext xmlns:c16="http://schemas.microsoft.com/office/drawing/2014/chart" uri="{C3380CC4-5D6E-409C-BE32-E72D297353CC}">
                <c16:uniqueId val="{0000000A-1C33-48F5-9AB7-929B0DEC0ADD}"/>
              </c:ext>
            </c:extLst>
          </c:dPt>
          <c:dPt>
            <c:idx val="3"/>
            <c:bubble3D val="0"/>
            <c:spPr>
              <a:solidFill>
                <a:schemeClr val="folHlink"/>
              </a:solidFill>
              <a:ln w="14034">
                <a:solidFill>
                  <a:schemeClr val="tx1"/>
                </a:solidFill>
                <a:prstDash val="solid"/>
              </a:ln>
            </c:spPr>
            <c:extLst>
              <c:ext xmlns:c16="http://schemas.microsoft.com/office/drawing/2014/chart" uri="{C3380CC4-5D6E-409C-BE32-E72D297353CC}">
                <c16:uniqueId val="{0000000B-1C33-48F5-9AB7-929B0DEC0ADD}"/>
              </c:ext>
            </c:extLst>
          </c:dPt>
          <c:dPt>
            <c:idx val="4"/>
            <c:bubble3D val="0"/>
            <c:spPr>
              <a:solidFill>
                <a:schemeClr val="bg2"/>
              </a:solidFill>
              <a:ln w="14034">
                <a:solidFill>
                  <a:schemeClr val="tx1"/>
                </a:solidFill>
                <a:prstDash val="solid"/>
              </a:ln>
            </c:spPr>
            <c:extLst>
              <c:ext xmlns:c16="http://schemas.microsoft.com/office/drawing/2014/chart" uri="{C3380CC4-5D6E-409C-BE32-E72D297353CC}">
                <c16:uniqueId val="{0000000C-1C33-48F5-9AB7-929B0DEC0ADD}"/>
              </c:ext>
            </c:extLst>
          </c:dPt>
          <c:dPt>
            <c:idx val="5"/>
            <c:bubble3D val="0"/>
            <c:spPr>
              <a:solidFill>
                <a:schemeClr val="tx2"/>
              </a:solidFill>
              <a:ln w="14034">
                <a:solidFill>
                  <a:schemeClr val="tx1"/>
                </a:solidFill>
                <a:prstDash val="solid"/>
              </a:ln>
            </c:spPr>
            <c:extLst>
              <c:ext xmlns:c16="http://schemas.microsoft.com/office/drawing/2014/chart" uri="{C3380CC4-5D6E-409C-BE32-E72D297353CC}">
                <c16:uniqueId val="{0000000D-1C33-48F5-9AB7-929B0DEC0ADD}"/>
              </c:ext>
            </c:extLst>
          </c:dPt>
          <c:dPt>
            <c:idx val="6"/>
            <c:bubble3D val="0"/>
            <c:spPr>
              <a:solidFill>
                <a:srgbClr val="0066CC"/>
              </a:solidFill>
              <a:ln w="14034">
                <a:solidFill>
                  <a:schemeClr val="tx1"/>
                </a:solidFill>
                <a:prstDash val="solid"/>
              </a:ln>
            </c:spPr>
            <c:extLst>
              <c:ext xmlns:c16="http://schemas.microsoft.com/office/drawing/2014/chart" uri="{C3380CC4-5D6E-409C-BE32-E72D297353CC}">
                <c16:uniqueId val="{0000000E-1C33-48F5-9AB7-929B0DEC0ADD}"/>
              </c:ext>
            </c:extLst>
          </c:dPt>
          <c:cat>
            <c:strRef>
              <c:f>Sheet1!$B$1:$H$1</c:f>
              <c:strCache>
                <c:ptCount val="7"/>
                <c:pt idx="0">
                  <c:v>Μουσική</c:v>
                </c:pt>
                <c:pt idx="1">
                  <c:v>TV-Σειρές</c:v>
                </c:pt>
                <c:pt idx="2">
                  <c:v>TV-Ταινίες</c:v>
                </c:pt>
                <c:pt idx="3">
                  <c:v>Διαβασμα</c:v>
                </c:pt>
                <c:pt idx="4">
                  <c:v>Συνδρομητική-Σειρές</c:v>
                </c:pt>
                <c:pt idx="5">
                  <c:v>Συνδρομητική-Ταινίες</c:v>
                </c:pt>
                <c:pt idx="6">
                  <c:v>Σινεμά</c:v>
                </c:pt>
              </c:strCache>
            </c:strRef>
          </c:cat>
          <c:val>
            <c:numRef>
              <c:f>Sheet1!$B$3:$H$3</c:f>
              <c:numCache>
                <c:formatCode>General</c:formatCode>
                <c:ptCount val="7"/>
                <c:pt idx="1">
                  <c:v>30.6</c:v>
                </c:pt>
                <c:pt idx="3">
                  <c:v>34.6</c:v>
                </c:pt>
              </c:numCache>
            </c:numRef>
          </c:val>
          <c:extLst>
            <c:ext xmlns:c16="http://schemas.microsoft.com/office/drawing/2014/chart" uri="{C3380CC4-5D6E-409C-BE32-E72D297353CC}">
              <c16:uniqueId val="{0000000F-1C33-48F5-9AB7-929B0DEC0ADD}"/>
            </c:ext>
          </c:extLst>
        </c:ser>
        <c:ser>
          <c:idx val="2"/>
          <c:order val="2"/>
          <c:tx>
            <c:strRef>
              <c:f>Sheet1!$A$4</c:f>
              <c:strCache>
                <c:ptCount val="1"/>
                <c:pt idx="0">
                  <c:v>Βορράς</c:v>
                </c:pt>
              </c:strCache>
            </c:strRef>
          </c:tx>
          <c:spPr>
            <a:solidFill>
              <a:schemeClr val="hlink"/>
            </a:solidFill>
            <a:ln w="14034">
              <a:solidFill>
                <a:schemeClr val="tx1"/>
              </a:solidFill>
              <a:prstDash val="solid"/>
            </a:ln>
          </c:spPr>
          <c:dPt>
            <c:idx val="0"/>
            <c:bubble3D val="0"/>
            <c:spPr>
              <a:solidFill>
                <a:schemeClr val="accent1"/>
              </a:solidFill>
              <a:ln w="14034">
                <a:solidFill>
                  <a:schemeClr val="tx1"/>
                </a:solidFill>
                <a:prstDash val="solid"/>
              </a:ln>
            </c:spPr>
            <c:extLst>
              <c:ext xmlns:c16="http://schemas.microsoft.com/office/drawing/2014/chart" uri="{C3380CC4-5D6E-409C-BE32-E72D297353CC}">
                <c16:uniqueId val="{00000010-1C33-48F5-9AB7-929B0DEC0ADD}"/>
              </c:ext>
            </c:extLst>
          </c:dPt>
          <c:dPt>
            <c:idx val="1"/>
            <c:bubble3D val="0"/>
            <c:spPr>
              <a:solidFill>
                <a:schemeClr val="accent2"/>
              </a:solidFill>
              <a:ln w="14034">
                <a:solidFill>
                  <a:schemeClr val="tx1"/>
                </a:solidFill>
                <a:prstDash val="solid"/>
              </a:ln>
            </c:spPr>
            <c:extLst>
              <c:ext xmlns:c16="http://schemas.microsoft.com/office/drawing/2014/chart" uri="{C3380CC4-5D6E-409C-BE32-E72D297353CC}">
                <c16:uniqueId val="{00000011-1C33-48F5-9AB7-929B0DEC0ADD}"/>
              </c:ext>
            </c:extLst>
          </c:dPt>
          <c:dPt>
            <c:idx val="2"/>
            <c:bubble3D val="0"/>
            <c:extLst>
              <c:ext xmlns:c16="http://schemas.microsoft.com/office/drawing/2014/chart" uri="{C3380CC4-5D6E-409C-BE32-E72D297353CC}">
                <c16:uniqueId val="{00000012-1C33-48F5-9AB7-929B0DEC0ADD}"/>
              </c:ext>
            </c:extLst>
          </c:dPt>
          <c:dPt>
            <c:idx val="3"/>
            <c:bubble3D val="0"/>
            <c:spPr>
              <a:solidFill>
                <a:schemeClr val="folHlink"/>
              </a:solidFill>
              <a:ln w="14034">
                <a:solidFill>
                  <a:schemeClr val="tx1"/>
                </a:solidFill>
                <a:prstDash val="solid"/>
              </a:ln>
            </c:spPr>
            <c:extLst>
              <c:ext xmlns:c16="http://schemas.microsoft.com/office/drawing/2014/chart" uri="{C3380CC4-5D6E-409C-BE32-E72D297353CC}">
                <c16:uniqueId val="{00000013-1C33-48F5-9AB7-929B0DEC0ADD}"/>
              </c:ext>
            </c:extLst>
          </c:dPt>
          <c:dPt>
            <c:idx val="4"/>
            <c:bubble3D val="0"/>
            <c:spPr>
              <a:solidFill>
                <a:schemeClr val="bg2"/>
              </a:solidFill>
              <a:ln w="14034">
                <a:solidFill>
                  <a:schemeClr val="tx1"/>
                </a:solidFill>
                <a:prstDash val="solid"/>
              </a:ln>
            </c:spPr>
            <c:extLst>
              <c:ext xmlns:c16="http://schemas.microsoft.com/office/drawing/2014/chart" uri="{C3380CC4-5D6E-409C-BE32-E72D297353CC}">
                <c16:uniqueId val="{00000014-1C33-48F5-9AB7-929B0DEC0ADD}"/>
              </c:ext>
            </c:extLst>
          </c:dPt>
          <c:dPt>
            <c:idx val="5"/>
            <c:bubble3D val="0"/>
            <c:spPr>
              <a:solidFill>
                <a:schemeClr val="tx2"/>
              </a:solidFill>
              <a:ln w="14034">
                <a:solidFill>
                  <a:schemeClr val="tx1"/>
                </a:solidFill>
                <a:prstDash val="solid"/>
              </a:ln>
            </c:spPr>
            <c:extLst>
              <c:ext xmlns:c16="http://schemas.microsoft.com/office/drawing/2014/chart" uri="{C3380CC4-5D6E-409C-BE32-E72D297353CC}">
                <c16:uniqueId val="{00000015-1C33-48F5-9AB7-929B0DEC0ADD}"/>
              </c:ext>
            </c:extLst>
          </c:dPt>
          <c:dPt>
            <c:idx val="6"/>
            <c:bubble3D val="0"/>
            <c:spPr>
              <a:solidFill>
                <a:srgbClr val="0066CC"/>
              </a:solidFill>
              <a:ln w="14034">
                <a:solidFill>
                  <a:schemeClr val="tx1"/>
                </a:solidFill>
                <a:prstDash val="solid"/>
              </a:ln>
            </c:spPr>
            <c:extLst>
              <c:ext xmlns:c16="http://schemas.microsoft.com/office/drawing/2014/chart" uri="{C3380CC4-5D6E-409C-BE32-E72D297353CC}">
                <c16:uniqueId val="{00000016-1C33-48F5-9AB7-929B0DEC0ADD}"/>
              </c:ext>
            </c:extLst>
          </c:dPt>
          <c:cat>
            <c:strRef>
              <c:f>Sheet1!$B$1:$H$1</c:f>
              <c:strCache>
                <c:ptCount val="7"/>
                <c:pt idx="0">
                  <c:v>Μουσική</c:v>
                </c:pt>
                <c:pt idx="1">
                  <c:v>TV-Σειρές</c:v>
                </c:pt>
                <c:pt idx="2">
                  <c:v>TV-Ταινίες</c:v>
                </c:pt>
                <c:pt idx="3">
                  <c:v>Διαβασμα</c:v>
                </c:pt>
                <c:pt idx="4">
                  <c:v>Συνδρομητική-Σειρές</c:v>
                </c:pt>
                <c:pt idx="5">
                  <c:v>Συνδρομητική-Ταινίες</c:v>
                </c:pt>
                <c:pt idx="6">
                  <c:v>Σινεμά</c:v>
                </c:pt>
              </c:strCache>
            </c:strRef>
          </c:cat>
          <c:val>
            <c:numRef>
              <c:f>Sheet1!$B$4:$H$4</c:f>
              <c:numCache>
                <c:formatCode>General</c:formatCode>
                <c:ptCount val="7"/>
                <c:pt idx="1">
                  <c:v>45.9</c:v>
                </c:pt>
                <c:pt idx="3">
                  <c:v>45</c:v>
                </c:pt>
              </c:numCache>
            </c:numRef>
          </c:val>
          <c:extLst>
            <c:ext xmlns:c16="http://schemas.microsoft.com/office/drawing/2014/chart" uri="{C3380CC4-5D6E-409C-BE32-E72D297353CC}">
              <c16:uniqueId val="{00000017-1C33-48F5-9AB7-929B0DEC0ADD}"/>
            </c:ext>
          </c:extLst>
        </c:ser>
        <c:dLbls>
          <c:showLegendKey val="0"/>
          <c:showVal val="0"/>
          <c:showCatName val="0"/>
          <c:showSerName val="0"/>
          <c:showPercent val="0"/>
          <c:showBubbleSize val="0"/>
          <c:showLeaderLines val="0"/>
        </c:dLbls>
        <c:firstSliceAng val="0"/>
      </c:pieChart>
      <c:spPr>
        <a:noFill/>
        <a:ln w="30798">
          <a:noFill/>
        </a:ln>
      </c:spPr>
    </c:plotArea>
    <c:legend>
      <c:legendPos val="r"/>
      <c:legendEntry>
        <c:idx val="0"/>
        <c:txPr>
          <a:bodyPr/>
          <a:lstStyle/>
          <a:p>
            <a:pPr>
              <a:defRPr sz="1303" b="0" i="0" u="none" strike="noStrike" baseline="0">
                <a:solidFill>
                  <a:schemeClr val="tx1"/>
                </a:solidFill>
                <a:latin typeface="Arial"/>
                <a:ea typeface="Arial"/>
                <a:cs typeface="Arial"/>
              </a:defRPr>
            </a:pPr>
            <a:endParaRPr lang="el-GR"/>
          </a:p>
        </c:txPr>
      </c:legendEntry>
      <c:legendEntry>
        <c:idx val="1"/>
        <c:txPr>
          <a:bodyPr/>
          <a:lstStyle/>
          <a:p>
            <a:pPr>
              <a:defRPr sz="1303" b="0" i="0" u="none" strike="noStrike" baseline="0">
                <a:solidFill>
                  <a:schemeClr val="tx1"/>
                </a:solidFill>
                <a:latin typeface="Arial"/>
                <a:ea typeface="Arial"/>
                <a:cs typeface="Arial"/>
              </a:defRPr>
            </a:pPr>
            <a:endParaRPr lang="el-GR"/>
          </a:p>
        </c:txPr>
      </c:legendEntry>
      <c:legendEntry>
        <c:idx val="2"/>
        <c:txPr>
          <a:bodyPr/>
          <a:lstStyle/>
          <a:p>
            <a:pPr>
              <a:defRPr sz="1303" b="0" i="0" u="none" strike="noStrike" baseline="0">
                <a:solidFill>
                  <a:schemeClr val="tx1"/>
                </a:solidFill>
                <a:latin typeface="Arial"/>
                <a:ea typeface="Arial"/>
                <a:cs typeface="Arial"/>
              </a:defRPr>
            </a:pPr>
            <a:endParaRPr lang="el-GR"/>
          </a:p>
        </c:txPr>
      </c:legendEntry>
      <c:legendEntry>
        <c:idx val="3"/>
        <c:txPr>
          <a:bodyPr/>
          <a:lstStyle/>
          <a:p>
            <a:pPr>
              <a:defRPr sz="1303" b="0" i="0" u="none" strike="noStrike" baseline="0">
                <a:solidFill>
                  <a:schemeClr val="tx1"/>
                </a:solidFill>
                <a:latin typeface="Arial"/>
                <a:ea typeface="Arial"/>
                <a:cs typeface="Arial"/>
              </a:defRPr>
            </a:pPr>
            <a:endParaRPr lang="el-GR"/>
          </a:p>
        </c:txPr>
      </c:legendEntry>
      <c:legendEntry>
        <c:idx val="4"/>
        <c:txPr>
          <a:bodyPr/>
          <a:lstStyle/>
          <a:p>
            <a:pPr>
              <a:defRPr sz="1303" b="0" i="0" u="none" strike="noStrike" baseline="0">
                <a:solidFill>
                  <a:schemeClr val="tx1"/>
                </a:solidFill>
                <a:latin typeface="Arial"/>
                <a:ea typeface="Arial"/>
                <a:cs typeface="Arial"/>
              </a:defRPr>
            </a:pPr>
            <a:endParaRPr lang="el-GR"/>
          </a:p>
        </c:txPr>
      </c:legendEntry>
      <c:legendEntry>
        <c:idx val="5"/>
        <c:txPr>
          <a:bodyPr/>
          <a:lstStyle/>
          <a:p>
            <a:pPr>
              <a:defRPr sz="1303" b="0" i="0" u="none" strike="noStrike" baseline="0">
                <a:solidFill>
                  <a:schemeClr val="tx1"/>
                </a:solidFill>
                <a:latin typeface="Arial"/>
                <a:ea typeface="Arial"/>
                <a:cs typeface="Arial"/>
              </a:defRPr>
            </a:pPr>
            <a:endParaRPr lang="el-GR"/>
          </a:p>
        </c:txPr>
      </c:legendEntry>
      <c:layout>
        <c:manualLayout>
          <c:xMode val="edge"/>
          <c:yMode val="edge"/>
          <c:x val="0.6486485546301185"/>
          <c:y val="0.26062842866328306"/>
          <c:w val="0.21725567211684738"/>
          <c:h val="0.48059149999315975"/>
        </c:manualLayout>
      </c:layout>
      <c:overlay val="0"/>
      <c:spPr>
        <a:noFill/>
        <a:ln w="28068">
          <a:noFill/>
        </a:ln>
      </c:spPr>
      <c:txPr>
        <a:bodyPr/>
        <a:lstStyle/>
        <a:p>
          <a:pPr>
            <a:defRPr sz="1303" b="0" i="0" u="none" strike="noStrike" baseline="0">
              <a:solidFill>
                <a:schemeClr val="tx1"/>
              </a:solidFill>
              <a:latin typeface="Arial"/>
              <a:ea typeface="Arial"/>
              <a:cs typeface="Arial"/>
            </a:defRPr>
          </a:pPr>
          <a:endParaRPr lang="el-GR"/>
        </a:p>
      </c:txPr>
    </c:legend>
    <c:plotVisOnly val="1"/>
    <c:dispBlanksAs val="zero"/>
    <c:showDLblsOverMax val="0"/>
  </c:chart>
  <c:spPr>
    <a:noFill/>
    <a:ln>
      <a:noFill/>
    </a:ln>
  </c:spPr>
  <c:txPr>
    <a:bodyPr/>
    <a:lstStyle/>
    <a:p>
      <a:pPr>
        <a:defRPr sz="1934" b="1" i="0" u="none" strike="noStrike" baseline="0">
          <a:solidFill>
            <a:srgbClr val="000000"/>
          </a:solidFill>
          <a:latin typeface="Arial"/>
          <a:ea typeface="Arial"/>
          <a:cs typeface="Arial"/>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4.793028322440087E-2"/>
          <c:y val="2.4154589371980676E-2"/>
          <c:w val="0.9368191721132898"/>
          <c:h val="0.893719806763285"/>
        </c:manualLayout>
      </c:layout>
      <c:barChart>
        <c:barDir val="col"/>
        <c:grouping val="clustered"/>
        <c:varyColors val="0"/>
        <c:ser>
          <c:idx val="0"/>
          <c:order val="0"/>
          <c:tx>
            <c:strRef>
              <c:f>Φύλλο1!$B$2</c:f>
              <c:strCache>
                <c:ptCount val="1"/>
                <c:pt idx="0">
                  <c:v>51%</c:v>
                </c:pt>
              </c:strCache>
            </c:strRef>
          </c:tx>
          <c:spPr>
            <a:solidFill>
              <a:srgbClr val="9999FF"/>
            </a:solidFill>
            <a:ln w="15418">
              <a:solidFill>
                <a:srgbClr val="000000"/>
              </a:solidFill>
              <a:prstDash val="solid"/>
            </a:ln>
          </c:spPr>
          <c:invertIfNegative val="0"/>
          <c:dPt>
            <c:idx val="0"/>
            <c:invertIfNegative val="0"/>
            <c:bubble3D val="0"/>
            <c:spPr>
              <a:solidFill>
                <a:srgbClr val="FF0000"/>
              </a:solidFill>
            </c:spPr>
            <c:extLst>
              <c:ext xmlns:c16="http://schemas.microsoft.com/office/drawing/2014/chart" uri="{C3380CC4-5D6E-409C-BE32-E72D297353CC}">
                <c16:uniqueId val="{00000000-3BDE-41A1-92FC-9F3D4929A7C1}"/>
              </c:ext>
            </c:extLst>
          </c:dPt>
          <c:dPt>
            <c:idx val="1"/>
            <c:invertIfNegative val="0"/>
            <c:bubble3D val="0"/>
            <c:spPr>
              <a:solidFill>
                <a:srgbClr val="00CC00"/>
              </a:solidFill>
            </c:spPr>
            <c:extLst>
              <c:ext xmlns:c16="http://schemas.microsoft.com/office/drawing/2014/chart" uri="{C3380CC4-5D6E-409C-BE32-E72D297353CC}">
                <c16:uniqueId val="{00000001-3BDE-41A1-92FC-9F3D4929A7C1}"/>
              </c:ext>
            </c:extLst>
          </c:dPt>
          <c:dPt>
            <c:idx val="2"/>
            <c:invertIfNegative val="0"/>
            <c:bubble3D val="0"/>
            <c:spPr>
              <a:solidFill>
                <a:srgbClr val="CC9900"/>
              </a:solidFill>
            </c:spPr>
            <c:extLst>
              <c:ext xmlns:c16="http://schemas.microsoft.com/office/drawing/2014/chart" uri="{C3380CC4-5D6E-409C-BE32-E72D297353CC}">
                <c16:uniqueId val="{00000002-3BDE-41A1-92FC-9F3D4929A7C1}"/>
              </c:ext>
            </c:extLst>
          </c:dPt>
          <c:dPt>
            <c:idx val="3"/>
            <c:invertIfNegative val="0"/>
            <c:bubble3D val="0"/>
            <c:spPr>
              <a:solidFill>
                <a:srgbClr val="008080"/>
              </a:solidFill>
            </c:spPr>
            <c:extLst>
              <c:ext xmlns:c16="http://schemas.microsoft.com/office/drawing/2014/chart" uri="{C3380CC4-5D6E-409C-BE32-E72D297353CC}">
                <c16:uniqueId val="{00000003-3BDE-41A1-92FC-9F3D4929A7C1}"/>
              </c:ext>
            </c:extLst>
          </c:dPt>
          <c:dPt>
            <c:idx val="4"/>
            <c:invertIfNegative val="0"/>
            <c:bubble3D val="0"/>
            <c:spPr>
              <a:solidFill>
                <a:srgbClr val="7030A0"/>
              </a:solidFill>
            </c:spPr>
            <c:extLst>
              <c:ext xmlns:c16="http://schemas.microsoft.com/office/drawing/2014/chart" uri="{C3380CC4-5D6E-409C-BE32-E72D297353CC}">
                <c16:uniqueId val="{00000004-3BDE-41A1-92FC-9F3D4929A7C1}"/>
              </c:ext>
            </c:extLst>
          </c:dPt>
          <c:dPt>
            <c:idx val="5"/>
            <c:invertIfNegative val="0"/>
            <c:bubble3D val="0"/>
            <c:spPr>
              <a:solidFill>
                <a:schemeClr val="accent6">
                  <a:lumMod val="75000"/>
                </a:schemeClr>
              </a:solidFill>
            </c:spPr>
            <c:extLst>
              <c:ext xmlns:c16="http://schemas.microsoft.com/office/drawing/2014/chart" uri="{C3380CC4-5D6E-409C-BE32-E72D297353CC}">
                <c16:uniqueId val="{00000005-3BDE-41A1-92FC-9F3D4929A7C1}"/>
              </c:ext>
            </c:extLst>
          </c:dPt>
          <c:dPt>
            <c:idx val="6"/>
            <c:invertIfNegative val="0"/>
            <c:bubble3D val="0"/>
            <c:spPr>
              <a:solidFill>
                <a:srgbClr val="9999FF"/>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6-3BDE-41A1-92FC-9F3D4929A7C1}"/>
              </c:ext>
            </c:extLst>
          </c:dPt>
          <c:dPt>
            <c:idx val="7"/>
            <c:invertIfNegative val="0"/>
            <c:bubble3D val="0"/>
            <c:spPr>
              <a:solidFill>
                <a:srgbClr val="00808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7-3BDE-41A1-92FC-9F3D4929A7C1}"/>
              </c:ext>
            </c:extLst>
          </c:dPt>
          <c:dPt>
            <c:idx val="8"/>
            <c:invertIfNegative val="0"/>
            <c:bubble3D val="0"/>
            <c:spPr>
              <a:solidFill>
                <a:srgbClr val="FF00FF"/>
              </a:solidFill>
              <a:ln w="24978">
                <a:noFill/>
              </a:ln>
              <a:effectLst>
                <a:outerShdw dist="35921" dir="2700000" algn="br">
                  <a:srgbClr val="000000"/>
                </a:outerShdw>
              </a:effectLst>
            </c:spPr>
            <c:extLst>
              <c:ext xmlns:c16="http://schemas.microsoft.com/office/drawing/2014/chart" uri="{C3380CC4-5D6E-409C-BE32-E72D297353CC}">
                <c16:uniqueId val="{00000008-3BDE-41A1-92FC-9F3D4929A7C1}"/>
              </c:ext>
            </c:extLst>
          </c:dPt>
          <c:dPt>
            <c:idx val="9"/>
            <c:invertIfNegative val="0"/>
            <c:bubble3D val="0"/>
            <c:spPr>
              <a:solidFill>
                <a:srgbClr val="80000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9-3BDE-41A1-92FC-9F3D4929A7C1}"/>
              </c:ext>
            </c:extLst>
          </c:dPt>
          <c:dPt>
            <c:idx val="10"/>
            <c:invertIfNegative val="0"/>
            <c:bubble3D val="0"/>
            <c:spPr>
              <a:solidFill>
                <a:srgbClr val="FF660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A-3BDE-41A1-92FC-9F3D4929A7C1}"/>
              </c:ext>
            </c:extLst>
          </c:dPt>
          <c:dPt>
            <c:idx val="11"/>
            <c:invertIfNegative val="0"/>
            <c:bubble3D val="0"/>
            <c:spPr>
              <a:solidFill>
                <a:srgbClr val="C0C0C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B-3BDE-41A1-92FC-9F3D4929A7C1}"/>
              </c:ext>
            </c:extLst>
          </c:dPt>
          <c:dPt>
            <c:idx val="12"/>
            <c:invertIfNegative val="0"/>
            <c:bubble3D val="0"/>
            <c:spPr>
              <a:solidFill>
                <a:srgbClr val="666699"/>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C-3BDE-41A1-92FC-9F3D4929A7C1}"/>
              </c:ext>
            </c:extLst>
          </c:dPt>
          <c:dPt>
            <c:idx val="13"/>
            <c:invertIfNegative val="0"/>
            <c:bubble3D val="0"/>
            <c:spPr>
              <a:solidFill>
                <a:srgbClr val="FF99CC"/>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D-3BDE-41A1-92FC-9F3D4929A7C1}"/>
              </c:ext>
            </c:extLst>
          </c:dPt>
          <c:dPt>
            <c:idx val="14"/>
            <c:invertIfNegative val="0"/>
            <c:bubble3D val="0"/>
            <c:spPr>
              <a:solidFill>
                <a:srgbClr val="99CC0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E-3BDE-41A1-92FC-9F3D4929A7C1}"/>
              </c:ext>
            </c:extLst>
          </c:dPt>
          <c:dPt>
            <c:idx val="15"/>
            <c:invertIfNegative val="0"/>
            <c:bubble3D val="0"/>
            <c:spPr>
              <a:solidFill>
                <a:srgbClr val="80808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F-3BDE-41A1-92FC-9F3D4929A7C1}"/>
              </c:ext>
            </c:extLst>
          </c:dPt>
          <c:dPt>
            <c:idx val="16"/>
            <c:invertIfNegative val="0"/>
            <c:bubble3D val="0"/>
            <c:spPr>
              <a:solidFill>
                <a:srgbClr val="9999FF"/>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10-3BDE-41A1-92FC-9F3D4929A7C1}"/>
              </c:ext>
            </c:extLst>
          </c:dPt>
          <c:dPt>
            <c:idx val="17"/>
            <c:invertIfNegative val="0"/>
            <c:bubble3D val="0"/>
            <c:spPr>
              <a:solidFill>
                <a:srgbClr val="00330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11-3BDE-41A1-92FC-9F3D4929A7C1}"/>
              </c:ext>
            </c:extLst>
          </c:dPt>
          <c:dPt>
            <c:idx val="18"/>
            <c:invertIfNegative val="0"/>
            <c:bubble3D val="0"/>
            <c:spPr>
              <a:solidFill>
                <a:srgbClr val="993300"/>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12-3BDE-41A1-92FC-9F3D4929A7C1}"/>
              </c:ext>
            </c:extLst>
          </c:dPt>
          <c:dPt>
            <c:idx val="19"/>
            <c:invertIfNegative val="0"/>
            <c:bubble3D val="0"/>
            <c:spPr>
              <a:solidFill>
                <a:srgbClr val="333333"/>
              </a:solidFill>
              <a:ln w="12489">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13-3BDE-41A1-92FC-9F3D4929A7C1}"/>
              </c:ext>
            </c:extLst>
          </c:dPt>
          <c:dLbls>
            <c:spPr>
              <a:noFill/>
              <a:ln w="25024">
                <a:noFill/>
              </a:ln>
            </c:spPr>
            <c:txPr>
              <a:bodyPr wrap="square" lIns="38100" tIns="19050" rIns="38100" bIns="19050" anchor="ctr">
                <a:spAutoFit/>
              </a:bodyPr>
              <a:lstStyle/>
              <a:p>
                <a:pPr>
                  <a:defRPr sz="1578" b="0" i="0" u="none" strike="noStrike" baseline="0">
                    <a:solidFill>
                      <a:schemeClr val="tx1"/>
                    </a:solidFill>
                    <a:latin typeface="Arial"/>
                    <a:ea typeface="Arial"/>
                    <a:cs typeface="Aria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Φύλλο1!$A$2:$A$4</c:f>
              <c:strCache>
                <c:ptCount val="3"/>
                <c:pt idx="0">
                  <c:v>Αθήνα</c:v>
                </c:pt>
                <c:pt idx="1">
                  <c:v>Θεσσαλονίκη</c:v>
                </c:pt>
                <c:pt idx="2">
                  <c:v>Υπόλοιπο Ελλάδας</c:v>
                </c:pt>
              </c:strCache>
            </c:strRef>
          </c:cat>
          <c:val>
            <c:numRef>
              <c:f>Φύλλο1!$B$2:$B$4</c:f>
              <c:numCache>
                <c:formatCode>0%</c:formatCode>
                <c:ptCount val="3"/>
                <c:pt idx="0">
                  <c:v>0.51327299999999998</c:v>
                </c:pt>
                <c:pt idx="1">
                  <c:v>0.37142799999999998</c:v>
                </c:pt>
                <c:pt idx="2">
                  <c:v>0.396762</c:v>
                </c:pt>
              </c:numCache>
            </c:numRef>
          </c:val>
          <c:extLst>
            <c:ext xmlns:c16="http://schemas.microsoft.com/office/drawing/2014/chart" uri="{C3380CC4-5D6E-409C-BE32-E72D297353CC}">
              <c16:uniqueId val="{00000014-3BDE-41A1-92FC-9F3D4929A7C1}"/>
            </c:ext>
          </c:extLst>
        </c:ser>
        <c:dLbls>
          <c:showLegendKey val="0"/>
          <c:showVal val="0"/>
          <c:showCatName val="0"/>
          <c:showSerName val="0"/>
          <c:showPercent val="0"/>
          <c:showBubbleSize val="0"/>
        </c:dLbls>
        <c:gapWidth val="150"/>
        <c:axId val="206140816"/>
        <c:axId val="1"/>
      </c:barChart>
      <c:catAx>
        <c:axId val="206140816"/>
        <c:scaling>
          <c:orientation val="minMax"/>
        </c:scaling>
        <c:delete val="0"/>
        <c:axPos val="b"/>
        <c:numFmt formatCode="General" sourceLinked="1"/>
        <c:majorTickMark val="out"/>
        <c:minorTickMark val="none"/>
        <c:tickLblPos val="nextTo"/>
        <c:txPr>
          <a:bodyPr rot="0" vert="horz"/>
          <a:lstStyle/>
          <a:p>
            <a:pPr>
              <a:defRPr sz="1775" b="1" i="0" u="none" strike="noStrike" baseline="0">
                <a:solidFill>
                  <a:schemeClr val="tx1"/>
                </a:solidFill>
                <a:latin typeface="Arial"/>
                <a:ea typeface="Arial"/>
                <a:cs typeface="Arial"/>
              </a:defRPr>
            </a:pPr>
            <a:endParaRPr lang="el-GR"/>
          </a:p>
        </c:txPr>
        <c:crossAx val="1"/>
        <c:crosses val="autoZero"/>
        <c:auto val="1"/>
        <c:lblAlgn val="ctr"/>
        <c:lblOffset val="100"/>
        <c:noMultiLvlLbl val="0"/>
      </c:catAx>
      <c:valAx>
        <c:axId val="1"/>
        <c:scaling>
          <c:orientation val="minMax"/>
        </c:scaling>
        <c:delete val="0"/>
        <c:axPos val="l"/>
        <c:numFmt formatCode="0%" sourceLinked="1"/>
        <c:majorTickMark val="out"/>
        <c:minorTickMark val="none"/>
        <c:tickLblPos val="nextTo"/>
        <c:txPr>
          <a:bodyPr rot="0" vert="horz"/>
          <a:lstStyle/>
          <a:p>
            <a:pPr>
              <a:defRPr sz="969" b="0" i="0" u="none" strike="noStrike" baseline="0">
                <a:solidFill>
                  <a:schemeClr val="tx1"/>
                </a:solidFill>
                <a:latin typeface="Calibri"/>
                <a:ea typeface="Calibri"/>
                <a:cs typeface="Calibri"/>
              </a:defRPr>
            </a:pPr>
            <a:endParaRPr lang="el-GR"/>
          </a:p>
        </c:txPr>
        <c:crossAx val="206140816"/>
        <c:crosses val="autoZero"/>
        <c:crossBetween val="between"/>
      </c:valAx>
      <c:spPr>
        <a:noFill/>
        <a:ln w="24978">
          <a:noFill/>
        </a:ln>
      </c:spPr>
    </c:plotArea>
    <c:plotVisOnly val="1"/>
    <c:dispBlanksAs val="gap"/>
    <c:showDLblsOverMax val="0"/>
  </c:chart>
  <c:spPr>
    <a:noFill/>
    <a:ln>
      <a:noFill/>
    </a:ln>
  </c:spPr>
  <c:txPr>
    <a:bodyPr/>
    <a:lstStyle/>
    <a:p>
      <a:pPr>
        <a:defRPr sz="2183"/>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82571732199786E-2"/>
          <c:y val="0.09"/>
          <c:w val="0.96068012752391074"/>
          <c:h val="0.84399999999999997"/>
        </c:manualLayout>
      </c:layout>
      <c:lineChart>
        <c:grouping val="standard"/>
        <c:varyColors val="0"/>
        <c:ser>
          <c:idx val="7"/>
          <c:order val="0"/>
          <c:tx>
            <c:strRef>
              <c:f>Sheet1!$A$2</c:f>
              <c:strCache>
                <c:ptCount val="1"/>
                <c:pt idx="0">
                  <c:v>ΑΝΑΓΝΩΣΤΕΣ ΒΙΒΛΙΩΝ ΤΟΝ ΤΕΛΕΥΤΑΙΟ ΧΡΟΝΟ</c:v>
                </c:pt>
              </c:strCache>
            </c:strRef>
          </c:tx>
          <c:spPr>
            <a:ln w="26619">
              <a:solidFill>
                <a:srgbClr val="FF6600"/>
              </a:solidFill>
              <a:prstDash val="lgDash"/>
            </a:ln>
          </c:spPr>
          <c:marker>
            <c:symbol val="square"/>
            <c:size val="14"/>
            <c:spPr>
              <a:solidFill>
                <a:srgbClr val="FF6600"/>
              </a:solidFill>
              <a:ln>
                <a:solidFill>
                  <a:srgbClr val="FF6600"/>
                </a:solidFill>
                <a:prstDash val="solid"/>
              </a:ln>
            </c:spPr>
          </c:marker>
          <c:dLbls>
            <c:dLbl>
              <c:idx val="0"/>
              <c:layout>
                <c:manualLayout>
                  <c:x val="-2.8214908699761704E-2"/>
                  <c:y val="-6.3351949449164557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C0-49D3-A874-3FE78CEB0786}"/>
                </c:ext>
              </c:extLst>
            </c:dLbl>
            <c:dLbl>
              <c:idx val="1"/>
              <c:layout>
                <c:manualLayout>
                  <c:x val="-3.7196475651520289E-3"/>
                  <c:y val="-4.4551874411766113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C0-49D3-A874-3FE78CEB0786}"/>
                </c:ext>
              </c:extLst>
            </c:dLbl>
            <c:dLbl>
              <c:idx val="2"/>
              <c:layout>
                <c:manualLayout>
                  <c:x val="-1.8544258906631694E-2"/>
                  <c:y val="-6.2471941945424769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C0-49D3-A874-3FE78CEB0786}"/>
                </c:ext>
              </c:extLst>
            </c:dLbl>
            <c:dLbl>
              <c:idx val="3"/>
              <c:layout>
                <c:manualLayout>
                  <c:x val="-2.3804576943116662E-2"/>
                  <c:y val="-6.1111964456644241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C0-49D3-A874-3FE78CEB0786}"/>
                </c:ext>
              </c:extLst>
            </c:dLbl>
            <c:dLbl>
              <c:idx val="4"/>
              <c:layout>
                <c:manualLayout>
                  <c:x val="-2.5876690733707464E-2"/>
                  <c:y val="-5.4431875502053084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C0-49D3-A874-3FE78CEB0786}"/>
                </c:ext>
              </c:extLst>
            </c:dLbl>
            <c:dLbl>
              <c:idx val="5"/>
              <c:layout>
                <c:manualLayout>
                  <c:x val="-3.0074309514081965E-2"/>
                  <c:y val="-6.4671860494573408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C0-49D3-A874-3FE78CEB0786}"/>
                </c:ext>
              </c:extLst>
            </c:dLbl>
            <c:dLbl>
              <c:idx val="6"/>
              <c:layout>
                <c:manualLayout>
                  <c:x val="-1.4080642428356493E-2"/>
                  <c:y val="-6.2671860494573406E-2"/>
                </c:manualLayout>
              </c:layout>
              <c:spPr>
                <a:noFill/>
                <a:ln w="26619">
                  <a:noFill/>
                </a:ln>
              </c:spPr>
              <c:txPr>
                <a:bodyPr/>
                <a:lstStyle/>
                <a:p>
                  <a:pPr>
                    <a:defRPr sz="1467"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C0-49D3-A874-3FE78CEB0786}"/>
                </c:ext>
              </c:extLst>
            </c:dLbl>
            <c:dLbl>
              <c:idx val="12"/>
              <c:spPr>
                <a:noFill/>
                <a:ln w="26619">
                  <a:noFill/>
                </a:ln>
              </c:spPr>
              <c:txPr>
                <a:bodyPr/>
                <a:lstStyle/>
                <a:p>
                  <a:pPr>
                    <a:defRPr sz="1258" b="1" i="0" u="none" strike="noStrike" baseline="0">
                      <a:solidFill>
                        <a:srgbClr val="FF6600"/>
                      </a:solidFill>
                      <a:latin typeface="Arial"/>
                      <a:ea typeface="Arial"/>
                      <a:cs typeface="Arial"/>
                    </a:defRPr>
                  </a:pPr>
                  <a:endParaRPr lang="el-G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C0-49D3-A874-3FE78CEB0786}"/>
                </c:ext>
              </c:extLst>
            </c:dLbl>
            <c:spPr>
              <a:noFill/>
              <a:ln w="26619">
                <a:noFill/>
              </a:ln>
            </c:spPr>
            <c:txPr>
              <a:bodyPr wrap="square" lIns="38100" tIns="19050" rIns="38100" bIns="19050" anchor="ctr">
                <a:spAutoFit/>
              </a:bodyPr>
              <a:lstStyle/>
              <a:p>
                <a:pPr>
                  <a:defRPr sz="1467" b="1" i="0" u="none" strike="noStrike" baseline="0">
                    <a:solidFill>
                      <a:srgbClr val="FF6600"/>
                    </a:solidFill>
                    <a:latin typeface="Arial"/>
                    <a:ea typeface="Arial"/>
                    <a:cs typeface="Aria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Sheet1!$B$1:$AH$1</c:f>
              <c:strCache>
                <c:ptCount val="7"/>
                <c:pt idx="0">
                  <c:v>ΣΥΝΟΛΟ</c:v>
                </c:pt>
                <c:pt idx="1">
                  <c:v>18 - 24 χρ.</c:v>
                </c:pt>
                <c:pt idx="2">
                  <c:v>25 - 34 χρ.</c:v>
                </c:pt>
                <c:pt idx="3">
                  <c:v>35 - 44 χρ.</c:v>
                </c:pt>
                <c:pt idx="4">
                  <c:v>45 - 54 χρ.</c:v>
                </c:pt>
                <c:pt idx="5">
                  <c:v>55 - 64 χρ.</c:v>
                </c:pt>
                <c:pt idx="6">
                  <c:v>65 - 74 χρ.</c:v>
                </c:pt>
              </c:strCache>
            </c:strRef>
          </c:cat>
          <c:val>
            <c:numRef>
              <c:f>Sheet1!$B$2:$AH$2</c:f>
              <c:numCache>
                <c:formatCode>0%</c:formatCode>
                <c:ptCount val="7"/>
                <c:pt idx="0">
                  <c:v>0.44</c:v>
                </c:pt>
                <c:pt idx="1">
                  <c:v>0.64</c:v>
                </c:pt>
                <c:pt idx="2">
                  <c:v>0.46</c:v>
                </c:pt>
                <c:pt idx="3">
                  <c:v>0.4</c:v>
                </c:pt>
                <c:pt idx="4">
                  <c:v>0.37</c:v>
                </c:pt>
                <c:pt idx="5">
                  <c:v>0.41</c:v>
                </c:pt>
                <c:pt idx="6">
                  <c:v>0.41</c:v>
                </c:pt>
              </c:numCache>
            </c:numRef>
          </c:val>
          <c:smooth val="0"/>
          <c:extLst>
            <c:ext xmlns:c16="http://schemas.microsoft.com/office/drawing/2014/chart" uri="{C3380CC4-5D6E-409C-BE32-E72D297353CC}">
              <c16:uniqueId val="{00000008-EBC0-49D3-A874-3FE78CEB0786}"/>
            </c:ext>
          </c:extLst>
        </c:ser>
        <c:dLbls>
          <c:showLegendKey val="0"/>
          <c:showVal val="1"/>
          <c:showCatName val="0"/>
          <c:showSerName val="0"/>
          <c:showPercent val="0"/>
          <c:showBubbleSize val="0"/>
        </c:dLbls>
        <c:marker val="1"/>
        <c:smooth val="0"/>
        <c:axId val="219102552"/>
        <c:axId val="1"/>
      </c:lineChart>
      <c:catAx>
        <c:axId val="219102552"/>
        <c:scaling>
          <c:orientation val="minMax"/>
        </c:scaling>
        <c:delete val="0"/>
        <c:axPos val="b"/>
        <c:numFmt formatCode="General" sourceLinked="1"/>
        <c:majorTickMark val="out"/>
        <c:minorTickMark val="none"/>
        <c:tickLblPos val="nextTo"/>
        <c:spPr>
          <a:ln w="3327">
            <a:solidFill>
              <a:schemeClr val="tx1"/>
            </a:solidFill>
            <a:prstDash val="solid"/>
          </a:ln>
        </c:spPr>
        <c:txPr>
          <a:bodyPr rot="0" vert="horz"/>
          <a:lstStyle/>
          <a:p>
            <a:pPr>
              <a:defRPr sz="1048" b="0" i="0" u="none" strike="noStrike" baseline="0">
                <a:solidFill>
                  <a:schemeClr val="tx1"/>
                </a:solidFill>
                <a:latin typeface="Verdana"/>
                <a:ea typeface="Verdana"/>
                <a:cs typeface="Verdana"/>
              </a:defRPr>
            </a:pPr>
            <a:endParaRPr lang="el-GR"/>
          </a:p>
        </c:txPr>
        <c:crossAx val="1"/>
        <c:crosses val="autoZero"/>
        <c:auto val="1"/>
        <c:lblAlgn val="ctr"/>
        <c:lblOffset val="100"/>
        <c:tickLblSkip val="1"/>
        <c:tickMarkSkip val="1"/>
        <c:noMultiLvlLbl val="0"/>
      </c:catAx>
      <c:valAx>
        <c:axId val="1"/>
        <c:scaling>
          <c:orientation val="minMax"/>
          <c:max val="1"/>
        </c:scaling>
        <c:delete val="0"/>
        <c:axPos val="l"/>
        <c:numFmt formatCode="0%" sourceLinked="1"/>
        <c:majorTickMark val="out"/>
        <c:minorTickMark val="none"/>
        <c:tickLblPos val="nextTo"/>
        <c:spPr>
          <a:ln w="3327">
            <a:solidFill>
              <a:schemeClr val="tx1"/>
            </a:solidFill>
            <a:prstDash val="solid"/>
          </a:ln>
        </c:spPr>
        <c:txPr>
          <a:bodyPr rot="0" vert="horz"/>
          <a:lstStyle/>
          <a:p>
            <a:pPr>
              <a:defRPr sz="838" b="1" i="0" u="none" strike="noStrike" baseline="0">
                <a:solidFill>
                  <a:srgbClr val="FFFFFF"/>
                </a:solidFill>
                <a:latin typeface="Arial"/>
                <a:ea typeface="Arial"/>
                <a:cs typeface="Arial"/>
              </a:defRPr>
            </a:pPr>
            <a:endParaRPr lang="el-GR"/>
          </a:p>
        </c:txPr>
        <c:crossAx val="219102552"/>
        <c:crosses val="autoZero"/>
        <c:crossBetween val="between"/>
        <c:majorUnit val="0.1"/>
      </c:valAx>
      <c:spPr>
        <a:noFill/>
        <a:ln w="26619">
          <a:noFill/>
        </a:ln>
      </c:spPr>
    </c:plotArea>
    <c:plotVisOnly val="1"/>
    <c:dispBlanksAs val="gap"/>
    <c:showDLblsOverMax val="0"/>
  </c:chart>
  <c:spPr>
    <a:noFill/>
    <a:ln>
      <a:noFill/>
    </a:ln>
  </c:spPr>
  <c:txPr>
    <a:bodyPr/>
    <a:lstStyle/>
    <a:p>
      <a:pPr>
        <a:defRPr sz="2253" b="1" i="0" u="none" strike="noStrike" baseline="0">
          <a:solidFill>
            <a:schemeClr val="tx1"/>
          </a:solidFill>
          <a:latin typeface="Arial"/>
          <a:ea typeface="Arial"/>
          <a:cs typeface="Arial"/>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1135857461024498E-3"/>
          <c:y val="0.13157894736842105"/>
          <c:w val="0.9476614699331849"/>
          <c:h val="0.87044534412955465"/>
        </c:manualLayout>
      </c:layout>
      <c:barChart>
        <c:barDir val="col"/>
        <c:grouping val="stacked"/>
        <c:varyColors val="0"/>
        <c:ser>
          <c:idx val="0"/>
          <c:order val="0"/>
          <c:tx>
            <c:strRef>
              <c:f>Sheet1!$B$1</c:f>
              <c:strCache>
                <c:ptCount val="1"/>
              </c:strCache>
            </c:strRef>
          </c:tx>
          <c:spPr>
            <a:solidFill>
              <a:schemeClr val="accent5"/>
            </a:solidFill>
            <a:ln>
              <a:noFill/>
            </a:ln>
            <a:effectLst>
              <a:outerShdw dist="35921" dir="2700000" algn="br">
                <a:srgbClr val="000000"/>
              </a:outerShdw>
            </a:effectLst>
          </c:spPr>
          <c:invertIfNegative val="0"/>
          <c:dPt>
            <c:idx val="1"/>
            <c:invertIfNegative val="0"/>
            <c:bubble3D val="0"/>
            <c:spPr>
              <a:solidFill>
                <a:schemeClr val="accent5"/>
              </a:solidFill>
              <a:ln>
                <a:noFill/>
              </a:ln>
              <a:effectLst>
                <a:outerShdw dist="35921" dir="2700000" algn="br">
                  <a:srgbClr val="000000"/>
                </a:outerShdw>
              </a:effectLst>
            </c:spPr>
            <c:extLst>
              <c:ext xmlns:c16="http://schemas.microsoft.com/office/drawing/2014/chart" uri="{C3380CC4-5D6E-409C-BE32-E72D297353CC}">
                <c16:uniqueId val="{00000001-EF28-4076-8191-080E053B0308}"/>
              </c:ext>
            </c:extLst>
          </c:dPt>
          <c:dPt>
            <c:idx val="2"/>
            <c:invertIfNegative val="0"/>
            <c:bubble3D val="0"/>
            <c:spPr>
              <a:solidFill>
                <a:schemeClr val="accent5"/>
              </a:solidFill>
              <a:ln>
                <a:noFill/>
              </a:ln>
              <a:effectLst>
                <a:outerShdw dist="35921" dir="2700000" algn="br">
                  <a:srgbClr val="000000"/>
                </a:outerShdw>
              </a:effectLst>
            </c:spPr>
            <c:extLst>
              <c:ext xmlns:c16="http://schemas.microsoft.com/office/drawing/2014/chart" uri="{C3380CC4-5D6E-409C-BE32-E72D297353CC}">
                <c16:uniqueId val="{00000000-EF28-4076-8191-080E053B0308}"/>
              </c:ext>
            </c:extLst>
          </c:dPt>
          <c:dLbls>
            <c:dLbl>
              <c:idx val="0"/>
              <c:layout>
                <c:manualLayout>
                  <c:x val="-8.5398186633648399E-3"/>
                  <c:y val="-0.2858271047714217"/>
                </c:manualLayout>
              </c:layout>
              <c:spPr>
                <a:noFill/>
                <a:ln w="28189">
                  <a:noFill/>
                </a:ln>
                <a:effectLst/>
              </c:spPr>
              <c:txPr>
                <a:bodyPr rot="0" spcFirstLastPara="1" vertOverflow="ellipsis" vert="horz" wrap="square" anchor="ctr" anchorCtr="1"/>
                <a:lstStyle/>
                <a:p>
                  <a:pPr>
                    <a:defRPr sz="1304" b="0" i="0" u="none" strike="noStrike" kern="1200" baseline="0">
                      <a:solidFill>
                        <a:srgbClr val="FFFFFF"/>
                      </a:solidFill>
                      <a:latin typeface="Arial"/>
                      <a:ea typeface="Arial"/>
                      <a:cs typeface="Arial"/>
                    </a:defRPr>
                  </a:pPr>
                  <a:endParaRPr lang="el-G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28-4076-8191-080E053B0308}"/>
                </c:ext>
              </c:extLst>
            </c:dLbl>
            <c:dLbl>
              <c:idx val="1"/>
              <c:layout>
                <c:manualLayout>
                  <c:x val="-5.941524180957225E-3"/>
                  <c:y val="-0.31720353583711192"/>
                </c:manualLayout>
              </c:layout>
              <c:spPr>
                <a:noFill/>
                <a:ln w="28189">
                  <a:noFill/>
                </a:ln>
                <a:effectLst/>
              </c:spPr>
              <c:txPr>
                <a:bodyPr rot="0" spcFirstLastPara="1" vertOverflow="ellipsis" vert="horz" wrap="square" anchor="ctr" anchorCtr="1"/>
                <a:lstStyle/>
                <a:p>
                  <a:pPr>
                    <a:defRPr sz="1304" b="0" i="0" u="none" strike="noStrike" kern="1200" baseline="0">
                      <a:solidFill>
                        <a:srgbClr val="FFFFFF"/>
                      </a:solidFill>
                      <a:latin typeface="Arial"/>
                      <a:ea typeface="Arial"/>
                      <a:cs typeface="Arial"/>
                    </a:defRPr>
                  </a:pPr>
                  <a:endParaRPr lang="el-G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28-4076-8191-080E053B0308}"/>
                </c:ext>
              </c:extLst>
            </c:dLbl>
            <c:dLbl>
              <c:idx val="2"/>
              <c:layout>
                <c:manualLayout>
                  <c:x val="-3.3431413753218786E-3"/>
                  <c:y val="-0.23559942218767266"/>
                </c:manualLayout>
              </c:layout>
              <c:spPr>
                <a:noFill/>
                <a:ln w="28189">
                  <a:noFill/>
                </a:ln>
                <a:effectLst/>
              </c:spPr>
              <c:txPr>
                <a:bodyPr rot="0" spcFirstLastPara="1" vertOverflow="ellipsis" vert="horz" wrap="square" anchor="ctr" anchorCtr="1"/>
                <a:lstStyle/>
                <a:p>
                  <a:pPr>
                    <a:defRPr sz="1304" b="0" i="0" u="none" strike="noStrike" kern="1200" baseline="0">
                      <a:solidFill>
                        <a:srgbClr val="FFFFFF"/>
                      </a:solidFill>
                      <a:latin typeface="Arial"/>
                      <a:ea typeface="Arial"/>
                      <a:cs typeface="Arial"/>
                    </a:defRPr>
                  </a:pPr>
                  <a:endParaRPr lang="el-G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28-4076-8191-080E053B0308}"/>
                </c:ext>
              </c:extLst>
            </c:dLbl>
            <c:spPr>
              <a:noFill/>
              <a:ln w="28189">
                <a:noFill/>
              </a:ln>
              <a:effectLst/>
            </c:spPr>
            <c:txPr>
              <a:bodyPr rot="0" spcFirstLastPara="1" vertOverflow="ellipsis" vert="horz" wrap="square" lIns="38100" tIns="19050" rIns="38100" bIns="19050" anchor="ctr" anchorCtr="1">
                <a:spAutoFit/>
              </a:bodyPr>
              <a:lstStyle/>
              <a:p>
                <a:pPr>
                  <a:defRPr sz="1304" b="0" i="0" u="none" strike="noStrike" kern="1200" baseline="0">
                    <a:solidFill>
                      <a:srgbClr val="FFFFFF"/>
                    </a:solidFill>
                    <a:latin typeface="Arial"/>
                    <a:ea typeface="Arial"/>
                    <a:cs typeface="Aria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Γυναίκες </c:v>
                </c:pt>
                <c:pt idx="2">
                  <c:v>Άνδρες</c:v>
                </c:pt>
              </c:strCache>
            </c:strRef>
          </c:cat>
          <c:val>
            <c:numRef>
              <c:f>Sheet1!$B$2:$B$4</c:f>
              <c:numCache>
                <c:formatCode>0%</c:formatCode>
                <c:ptCount val="3"/>
                <c:pt idx="0">
                  <c:v>0.44</c:v>
                </c:pt>
                <c:pt idx="1">
                  <c:v>0.52</c:v>
                </c:pt>
                <c:pt idx="2">
                  <c:v>0.35</c:v>
                </c:pt>
              </c:numCache>
            </c:numRef>
          </c:val>
          <c:extLst>
            <c:ext xmlns:c16="http://schemas.microsoft.com/office/drawing/2014/chart" uri="{C3380CC4-5D6E-409C-BE32-E72D297353CC}">
              <c16:uniqueId val="{00000003-EF28-4076-8191-080E053B0308}"/>
            </c:ext>
          </c:extLst>
        </c:ser>
        <c:dLbls>
          <c:showLegendKey val="0"/>
          <c:showVal val="0"/>
          <c:showCatName val="0"/>
          <c:showSerName val="0"/>
          <c:showPercent val="0"/>
          <c:showBubbleSize val="0"/>
        </c:dLbls>
        <c:gapWidth val="210"/>
        <c:overlap val="100"/>
        <c:axId val="232604592"/>
        <c:axId val="1"/>
      </c:barChart>
      <c:catAx>
        <c:axId val="232604592"/>
        <c:scaling>
          <c:orientation val="minMax"/>
        </c:scaling>
        <c:delete val="0"/>
        <c:axPos val="b"/>
        <c:numFmt formatCode="General" sourceLinked="1"/>
        <c:majorTickMark val="out"/>
        <c:minorTickMark val="none"/>
        <c:tickLblPos val="nextTo"/>
        <c:spPr>
          <a:noFill/>
          <a:ln w="14094" cap="rnd" cmpd="sng" algn="ctr">
            <a:solidFill>
              <a:schemeClr val="tx1"/>
            </a:solidFill>
            <a:prstDash val="solid"/>
            <a:round/>
          </a:ln>
          <a:effectLst/>
        </c:spPr>
        <c:txPr>
          <a:bodyPr rot="0" spcFirstLastPara="1" vertOverflow="ellipsis" wrap="square" anchor="ctr" anchorCtr="1"/>
          <a:lstStyle/>
          <a:p>
            <a:pPr>
              <a:defRPr sz="1200" b="0" i="0" u="none" strike="noStrike" kern="1200" baseline="0">
                <a:solidFill>
                  <a:srgbClr val="FFFFFF"/>
                </a:solidFill>
                <a:latin typeface="Arial"/>
                <a:ea typeface="Arial"/>
                <a:cs typeface="Arial"/>
              </a:defRPr>
            </a:pPr>
            <a:endParaRPr lang="el-GR"/>
          </a:p>
        </c:txPr>
        <c:crossAx val="1"/>
        <c:crosses val="autoZero"/>
        <c:auto val="1"/>
        <c:lblAlgn val="ctr"/>
        <c:lblOffset val="100"/>
        <c:tickLblSkip val="1"/>
        <c:tickMarkSkip val="1"/>
        <c:noMultiLvlLbl val="0"/>
      </c:catAx>
      <c:valAx>
        <c:axId val="1"/>
        <c:scaling>
          <c:orientation val="minMax"/>
          <c:max val="0.7"/>
        </c:scaling>
        <c:delete val="1"/>
        <c:axPos val="l"/>
        <c:numFmt formatCode="0%" sourceLinked="1"/>
        <c:majorTickMark val="out"/>
        <c:minorTickMark val="none"/>
        <c:tickLblPos val="nextTo"/>
        <c:crossAx val="232604592"/>
        <c:crosses val="autoZero"/>
        <c:crossBetween val="between"/>
        <c:majorUnit val="0.2"/>
        <c:minorUnit val="0.2"/>
      </c:valAx>
      <c:spPr>
        <a:noFill/>
        <a:ln w="28189">
          <a:noFill/>
        </a:ln>
        <a:effectLst/>
      </c:spPr>
    </c:plotArea>
    <c:plotVisOnly val="1"/>
    <c:dispBlanksAs val="gap"/>
    <c:showDLblsOverMax val="0"/>
  </c:chart>
  <c:spPr>
    <a:noFill/>
    <a:ln w="9525" cap="rnd" cmpd="sng" algn="ctr">
      <a:noFill/>
      <a:prstDash val="solid"/>
    </a:ln>
    <a:effectLst/>
  </c:spPr>
  <c:txPr>
    <a:bodyPr/>
    <a:lstStyle/>
    <a:p>
      <a:pPr>
        <a:defRPr sz="1082" b="1" i="0" u="none" strike="noStrike" baseline="0">
          <a:solidFill>
            <a:schemeClr val="tx1"/>
          </a:solidFill>
          <a:latin typeface="Verdana"/>
          <a:ea typeface="Verdana"/>
          <a:cs typeface="Verdana"/>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08:02:33.780"/>
    </inkml:context>
    <inkml:brush xml:id="br0">
      <inkml:brushProperty name="width" value="0.05" units="cm"/>
      <inkml:brushProperty name="height" value="0.05" units="cm"/>
    </inkml:brush>
  </inkml:definitions>
  <inkml:trace contextRef="#ctx0" brushRef="#br0">44 17 9632,'-8'-16'3584,"8"24"-2784,0-8-256,0 8-480,0 0-160,-5 3-1856,-3 8 1056,-15 9-5600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12:52:39.390"/>
    </inkml:context>
    <inkml:brush xml:id="br0">
      <inkml:brushProperty name="width" value="0.05" units="cm"/>
      <inkml:brushProperty name="height" value="0.05" units="cm"/>
    </inkml:brush>
  </inkml:definitions>
  <inkml:trace contextRef="#ctx0" brushRef="#br0">1 9 12224,'30'0'4511,"-14"8"-3487,-11-5-320,5-3-1216,-2 5 128,-13-10-1663,-3-2 1119,-10-5-3232</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19-03-26T08:40:26.185"/>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19-03-26T08:40:26.81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19-03-26T08:40:26.073"/>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12">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15:23:53.109"/>
    </inkml:context>
    <inkml:brush xml:id="br0">
      <inkml:brushProperty name="width" value="0.05" units="cm"/>
      <inkml:brushProperty name="height" value="0.05" units="cm"/>
    </inkml:brush>
  </inkml:definitions>
  <inkml:trace contextRef="#ctx0" brushRef="#br0">15 0 21247,'-9'4'0,"3"9"-32,6-13-448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08:42:08.794"/>
    </inkml:context>
    <inkml:brush xml:id="br0">
      <inkml:brushProperty name="width" value="0.05" units="cm"/>
      <inkml:brushProperty name="height" value="0.05" units="cm"/>
    </inkml:brush>
  </inkml:definitions>
  <inkml:trace contextRef="#ctx0" brushRef="#br0">15962 1854 16192,'18'0'6015,"-18"0"-4671,3 4-384,2 4-1568,3 0 128,-4 0-2016,1-2 1408,-5-6-2655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23T09:03:59.106"/>
    </inkml:context>
    <inkml:brush xml:id="br0">
      <inkml:brushProperty name="width" value="0.05" units="cm"/>
      <inkml:brushProperty name="height" value="0.05" units="cm"/>
    </inkml:brush>
  </inkml:definitions>
  <inkml:trace contextRef="#ctx0" brushRef="#br0">5786 47 10720,'3'-32'3968,"2"29"-3072,3 3-288,2-5-448,-2 5-224,1 0-896,-6-3 544,-3 0-1888,-3 3 1312,-14 3-5472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8985C-0F7B-443E-9AA1-0FB95297DD79}" type="datetimeFigureOut">
              <a:rPr lang="el-GR" smtClean="0"/>
              <a:t>3/5/2019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1474D-2AB4-45D7-ADFB-C244BC0A8C28}" type="slidenum">
              <a:rPr lang="el-GR" smtClean="0"/>
              <a:t>‹#›</a:t>
            </a:fld>
            <a:endParaRPr lang="el-GR"/>
          </a:p>
        </p:txBody>
      </p:sp>
    </p:spTree>
    <p:extLst>
      <p:ext uri="{BB962C8B-B14F-4D97-AF65-F5344CB8AC3E}">
        <p14:creationId xmlns:p14="http://schemas.microsoft.com/office/powerpoint/2010/main" val="174007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Arial" panose="020B0604020202020204" pitchFamily="34" charset="0"/>
            </a:endParaRPr>
          </a:p>
        </p:txBody>
      </p:sp>
    </p:spTree>
    <p:extLst>
      <p:ext uri="{BB962C8B-B14F-4D97-AF65-F5344CB8AC3E}">
        <p14:creationId xmlns:p14="http://schemas.microsoft.com/office/powerpoint/2010/main" val="95905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Arial" panose="020B0604020202020204" pitchFamily="34" charset="0"/>
            </a:endParaRPr>
          </a:p>
        </p:txBody>
      </p:sp>
    </p:spTree>
    <p:extLst>
      <p:ext uri="{BB962C8B-B14F-4D97-AF65-F5344CB8AC3E}">
        <p14:creationId xmlns:p14="http://schemas.microsoft.com/office/powerpoint/2010/main" val="252433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Arial" panose="020B0604020202020204" pitchFamily="34" charset="0"/>
            </a:endParaRPr>
          </a:p>
        </p:txBody>
      </p:sp>
    </p:spTree>
    <p:extLst>
      <p:ext uri="{BB962C8B-B14F-4D97-AF65-F5344CB8AC3E}">
        <p14:creationId xmlns:p14="http://schemas.microsoft.com/office/powerpoint/2010/main" val="305847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Arial" panose="020B0604020202020204" pitchFamily="34" charset="0"/>
            </a:endParaRPr>
          </a:p>
        </p:txBody>
      </p:sp>
    </p:spTree>
    <p:extLst>
      <p:ext uri="{BB962C8B-B14F-4D97-AF65-F5344CB8AC3E}">
        <p14:creationId xmlns:p14="http://schemas.microsoft.com/office/powerpoint/2010/main" val="154917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ChangeArrowheads="1" noTextEdit="1"/>
          </p:cNvSpPr>
          <p:nvPr>
            <p:ph type="sldImg"/>
          </p:nvPr>
        </p:nvSpPr>
        <p:spPr>
          <a:ln/>
        </p:spPr>
      </p:sp>
      <p:sp>
        <p:nvSpPr>
          <p:cNvPr id="98307" name="3 - Θέση αριθμού διαφάνειας"/>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fld id="{ED76ECEB-CC56-4B25-9AB6-4D7DFA318DEF}" type="slidenum">
              <a:rPr lang="el-GR" altLang="el-GR" sz="1200">
                <a:solidFill>
                  <a:srgbClr val="000000"/>
                </a:solidFill>
                <a:latin typeface="Arial" panose="020B0604020202020204" pitchFamily="34" charset="0"/>
              </a:rPr>
              <a:pPr algn="r" eaLnBrk="1" hangingPunct="1"/>
              <a:t>46</a:t>
            </a:fld>
            <a:endParaRPr lang="el-GR" altLang="el-GR" sz="1200">
              <a:solidFill>
                <a:srgbClr val="000000"/>
              </a:solidFill>
              <a:latin typeface="Arial" panose="020B0604020202020204" pitchFamily="34" charset="0"/>
            </a:endParaRPr>
          </a:p>
        </p:txBody>
      </p:sp>
      <p:sp>
        <p:nvSpPr>
          <p:cNvPr id="98308" name="Text Box 4"/>
          <p:cNvSpPr txBox="1">
            <a:spLocks noChangeArrowheads="1"/>
          </p:cNvSpPr>
          <p:nvPr/>
        </p:nvSpPr>
        <p:spPr bwMode="auto">
          <a:xfrm>
            <a:off x="952500" y="4695825"/>
            <a:ext cx="380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l-GR" altLang="el-GR" sz="1200" b="1">
                <a:solidFill>
                  <a:srgbClr val="000000"/>
                </a:solidFill>
                <a:latin typeface="Arial" panose="020B0604020202020204" pitchFamily="34" charset="0"/>
              </a:rPr>
              <a:t>Μόνο ένα πολύ μικρό ποσοστό δεν το γνωρίζει </a:t>
            </a:r>
          </a:p>
          <a:p>
            <a:pPr eaLnBrk="1" hangingPunct="1"/>
            <a:r>
              <a:rPr lang="el-GR" altLang="el-GR" sz="1200" b="1">
                <a:solidFill>
                  <a:srgbClr val="000000"/>
                </a:solidFill>
                <a:latin typeface="Arial" panose="020B0604020202020204" pitchFamily="34" charset="0"/>
              </a:rPr>
              <a:t>Και τα  ¾ του κοινού έχουν επισκεφτεί το </a:t>
            </a:r>
            <a:r>
              <a:rPr lang="en-US" altLang="el-GR" sz="1200" b="1">
                <a:solidFill>
                  <a:srgbClr val="000000"/>
                </a:solidFill>
                <a:latin typeface="Arial" panose="020B0604020202020204" pitchFamily="34" charset="0"/>
              </a:rPr>
              <a:t>Jumbo. </a:t>
            </a:r>
            <a:endParaRPr lang="el-GR" altLang="el-GR"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410497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Arial" panose="020B0604020202020204" pitchFamily="34" charset="0"/>
            </a:endParaRPr>
          </a:p>
        </p:txBody>
      </p:sp>
    </p:spTree>
    <p:extLst>
      <p:ext uri="{BB962C8B-B14F-4D97-AF65-F5344CB8AC3E}">
        <p14:creationId xmlns:p14="http://schemas.microsoft.com/office/powerpoint/2010/main" val="187061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Θέση εικόνας διαφάνειας"/>
          <p:cNvSpPr>
            <a:spLocks noGrp="1" noRot="1" noChangeAspect="1" noChangeArrowheads="1" noTextEdit="1"/>
          </p:cNvSpPr>
          <p:nvPr>
            <p:ph type="sldImg"/>
          </p:nvPr>
        </p:nvSpPr>
        <p:spPr>
          <a:ln/>
        </p:spPr>
      </p:sp>
      <p:sp>
        <p:nvSpPr>
          <p:cNvPr id="104451" name="3 - Θέση αριθμού διαφάνειας"/>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fld id="{9DDF5F2F-6A9F-4313-A918-E5E7C223768B}" type="slidenum">
              <a:rPr lang="el-GR" altLang="el-GR" sz="1200">
                <a:solidFill>
                  <a:srgbClr val="000000"/>
                </a:solidFill>
                <a:latin typeface="Arial" panose="020B0604020202020204" pitchFamily="34" charset="0"/>
              </a:rPr>
              <a:pPr algn="r" eaLnBrk="1" hangingPunct="1"/>
              <a:t>50</a:t>
            </a:fld>
            <a:endParaRPr lang="el-GR" altLang="el-GR" sz="1200">
              <a:solidFill>
                <a:srgbClr val="000000"/>
              </a:solidFill>
              <a:latin typeface="Arial" panose="020B0604020202020204" pitchFamily="34" charset="0"/>
            </a:endParaRPr>
          </a:p>
        </p:txBody>
      </p:sp>
      <p:sp>
        <p:nvSpPr>
          <p:cNvPr id="104452" name="Text Box 4"/>
          <p:cNvSpPr txBox="1">
            <a:spLocks noChangeArrowheads="1"/>
          </p:cNvSpPr>
          <p:nvPr/>
        </p:nvSpPr>
        <p:spPr bwMode="auto">
          <a:xfrm>
            <a:off x="952500" y="4695825"/>
            <a:ext cx="380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l-GR" altLang="el-GR" sz="1200" b="1">
                <a:solidFill>
                  <a:srgbClr val="000000"/>
                </a:solidFill>
                <a:latin typeface="Arial" panose="020B0604020202020204" pitchFamily="34" charset="0"/>
              </a:rPr>
              <a:t>Μόνο ένα πολύ μικρό ποσοστό δεν το γνωρίζει </a:t>
            </a:r>
          </a:p>
          <a:p>
            <a:pPr eaLnBrk="1" hangingPunct="1"/>
            <a:r>
              <a:rPr lang="el-GR" altLang="el-GR" sz="1200" b="1">
                <a:solidFill>
                  <a:srgbClr val="000000"/>
                </a:solidFill>
                <a:latin typeface="Arial" panose="020B0604020202020204" pitchFamily="34" charset="0"/>
              </a:rPr>
              <a:t>Και τα  ¾ του κοινού έχουν επισκεφτεί το </a:t>
            </a:r>
            <a:r>
              <a:rPr lang="en-US" altLang="el-GR" sz="1200" b="1">
                <a:solidFill>
                  <a:srgbClr val="000000"/>
                </a:solidFill>
                <a:latin typeface="Arial" panose="020B0604020202020204" pitchFamily="34" charset="0"/>
              </a:rPr>
              <a:t>Jumbo. </a:t>
            </a:r>
            <a:endParaRPr lang="el-GR" altLang="el-GR"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137717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 Θέση εικόνας διαφάνειας"/>
          <p:cNvSpPr>
            <a:spLocks noGrp="1" noRot="1" noChangeAspect="1" noChangeArrowheads="1" noTextEdit="1"/>
          </p:cNvSpPr>
          <p:nvPr>
            <p:ph type="sldImg"/>
          </p:nvPr>
        </p:nvSpPr>
        <p:spPr>
          <a:ln/>
        </p:spPr>
      </p:sp>
      <p:sp>
        <p:nvSpPr>
          <p:cNvPr id="106499" name="3 - Θέση αριθμού διαφάνειας"/>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fld id="{CC5348CB-40CE-49F5-815D-B0736783FE21}" type="slidenum">
              <a:rPr lang="el-GR" altLang="el-GR" sz="1200">
                <a:solidFill>
                  <a:srgbClr val="000000"/>
                </a:solidFill>
                <a:latin typeface="Arial" panose="020B0604020202020204" pitchFamily="34" charset="0"/>
              </a:rPr>
              <a:pPr algn="r" eaLnBrk="1" hangingPunct="1"/>
              <a:t>51</a:t>
            </a:fld>
            <a:endParaRPr lang="el-GR" altLang="el-GR" sz="1200">
              <a:solidFill>
                <a:srgbClr val="000000"/>
              </a:solidFill>
              <a:latin typeface="Arial" panose="020B0604020202020204" pitchFamily="34" charset="0"/>
            </a:endParaRPr>
          </a:p>
        </p:txBody>
      </p:sp>
      <p:sp>
        <p:nvSpPr>
          <p:cNvPr id="106500" name="Text Box 4"/>
          <p:cNvSpPr txBox="1">
            <a:spLocks noChangeArrowheads="1"/>
          </p:cNvSpPr>
          <p:nvPr/>
        </p:nvSpPr>
        <p:spPr bwMode="auto">
          <a:xfrm>
            <a:off x="952500" y="4695825"/>
            <a:ext cx="380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l-GR" altLang="el-GR" sz="1200" b="1">
                <a:solidFill>
                  <a:srgbClr val="000000"/>
                </a:solidFill>
                <a:latin typeface="Arial" panose="020B0604020202020204" pitchFamily="34" charset="0"/>
              </a:rPr>
              <a:t>Μόνο ένα πολύ μικρό ποσοστό δεν το γνωρίζει </a:t>
            </a:r>
          </a:p>
          <a:p>
            <a:pPr eaLnBrk="1" hangingPunct="1"/>
            <a:r>
              <a:rPr lang="el-GR" altLang="el-GR" sz="1200" b="1">
                <a:solidFill>
                  <a:srgbClr val="000000"/>
                </a:solidFill>
                <a:latin typeface="Arial" panose="020B0604020202020204" pitchFamily="34" charset="0"/>
              </a:rPr>
              <a:t>Και τα  ¾ του κοινού έχουν επισκεφτεί το </a:t>
            </a:r>
            <a:r>
              <a:rPr lang="en-US" altLang="el-GR" sz="1200" b="1">
                <a:solidFill>
                  <a:srgbClr val="000000"/>
                </a:solidFill>
                <a:latin typeface="Arial" panose="020B0604020202020204" pitchFamily="34" charset="0"/>
              </a:rPr>
              <a:t>Jumbo. </a:t>
            </a:r>
            <a:endParaRPr lang="el-GR" altLang="el-GR"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56200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l-GR"/>
              <a:t>Στυλ κύριου τίτλου</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510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55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12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Στυλ κύριου τίτλου</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9105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23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l-GR"/>
              <a:t>Στυλ κύριου τίτλου</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6268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l-GR"/>
              <a:t>Στυλ κύριου τίτλου</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067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4606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20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a:extLst/>
          </p:cNvPr>
          <p:cNvSpPr>
            <a:spLocks noGrp="1"/>
          </p:cNvSpPr>
          <p:nvPr>
            <p:ph/>
          </p:nvPr>
        </p:nvSpPr>
        <p:spPr>
          <a:xfrm>
            <a:off x="838310" y="365125"/>
            <a:ext cx="10515382" cy="5811838"/>
          </a:xfrm>
          <a:prstGeom prst="rect">
            <a:avLst/>
          </a:prstGeo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a:extLst>
              <a:ext uri="{FF2B5EF4-FFF2-40B4-BE49-F238E27FC236}">
                <a16:creationId xmlns:a16="http://schemas.microsoft.com/office/drawing/2014/main" id="{34DD7AF4-E13D-4ADE-B6D5-0948550F6AA6}"/>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5">
            <a:extLst>
              <a:ext uri="{FF2B5EF4-FFF2-40B4-BE49-F238E27FC236}">
                <a16:creationId xmlns:a16="http://schemas.microsoft.com/office/drawing/2014/main" id="{3924A80E-984E-4042-BD0C-C9F16163A3EF}"/>
              </a:ext>
            </a:extLst>
          </p:cNvPr>
          <p:cNvSpPr>
            <a:spLocks noGrp="1" noChangeArrowheads="1"/>
          </p:cNvSpPr>
          <p:nvPr>
            <p:ph type="ftr" sz="quarter" idx="11"/>
          </p:nvPr>
        </p:nvSpPr>
        <p:spPr>
          <a:ln/>
        </p:spPr>
        <p:txBody>
          <a:bodyPr/>
          <a:lstStyle>
            <a:lvl1pPr>
              <a:defRPr/>
            </a:lvl1pPr>
          </a:lstStyle>
          <a:p>
            <a:pPr>
              <a:defRPr/>
            </a:pPr>
            <a:endParaRPr lang="el-GR"/>
          </a:p>
        </p:txBody>
      </p:sp>
    </p:spTree>
    <p:extLst>
      <p:ext uri="{BB962C8B-B14F-4D97-AF65-F5344CB8AC3E}">
        <p14:creationId xmlns:p14="http://schemas.microsoft.com/office/powerpoint/2010/main" val="18793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762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635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084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164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626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711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618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961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5/3/2019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pic>
        <p:nvPicPr>
          <p:cNvPr id="8" name="Picture 8"/>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99337" y="177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464304"/>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oleObject" Target="../embeddings/oleObject3.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2.emf"/><Relationship Id="rId5" Type="http://schemas.openxmlformats.org/officeDocument/2006/relationships/customXml" Target="../ink/ink1.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9.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0.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1.e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customXml" Target="../ink/ink2.xml"/><Relationship Id="rId5" Type="http://schemas.openxmlformats.org/officeDocument/2006/relationships/image" Target="../media/image32.e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oleObject" Target="../embeddings/oleObject15.bin"/><Relationship Id="rId7" Type="http://schemas.openxmlformats.org/officeDocument/2006/relationships/customXml" Target="../ink/ink4.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5.emf"/><Relationship Id="rId5" Type="http://schemas.openxmlformats.org/officeDocument/2006/relationships/customXml" Target="../ink/ink3.xml"/><Relationship Id="rId4" Type="http://schemas.openxmlformats.org/officeDocument/2006/relationships/image" Target="../media/image34.emf"/><Relationship Id="rId9"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vmlDrawing" Target="../drawings/vmlDrawing16.vml"/><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40.emf"/></Relationships>
</file>

<file path=ppt/slides/_rels/slide3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1.emf"/><Relationship Id="rId5" Type="http://schemas.openxmlformats.org/officeDocument/2006/relationships/oleObject" Target="../embeddings/oleObject19.bin"/><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8.xml"/><Relationship Id="rId1" Type="http://schemas.openxmlformats.org/officeDocument/2006/relationships/vmlDrawing" Target="../drawings/vmlDrawing23.vml"/><Relationship Id="rId4" Type="http://schemas.openxmlformats.org/officeDocument/2006/relationships/image" Target="../media/image4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8.xml"/><Relationship Id="rId1" Type="http://schemas.openxmlformats.org/officeDocument/2006/relationships/vmlDrawing" Target="../drawings/vmlDrawing24.vml"/><Relationship Id="rId4" Type="http://schemas.openxmlformats.org/officeDocument/2006/relationships/image" Target="../media/image4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49.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8.xml"/><Relationship Id="rId1" Type="http://schemas.openxmlformats.org/officeDocument/2006/relationships/vmlDrawing" Target="../drawings/vmlDrawing26.vml"/><Relationship Id="rId4" Type="http://schemas.openxmlformats.org/officeDocument/2006/relationships/image" Target="../media/image50.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5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53.emf"/><Relationship Id="rId5" Type="http://schemas.openxmlformats.org/officeDocument/2006/relationships/customXml" Target="../ink/ink7.xml"/><Relationship Id="rId4" Type="http://schemas.openxmlformats.org/officeDocument/2006/relationships/image" Target="../media/image5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55.emf"/><Relationship Id="rId5" Type="http://schemas.openxmlformats.org/officeDocument/2006/relationships/customXml" Target="../ink/ink8.xml"/><Relationship Id="rId4" Type="http://schemas.openxmlformats.org/officeDocument/2006/relationships/image" Target="../media/image54.emf"/></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7.e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31.bin"/><Relationship Id="rId5" Type="http://schemas.openxmlformats.org/officeDocument/2006/relationships/image" Target="../media/image56.emf"/><Relationship Id="rId4" Type="http://schemas.openxmlformats.org/officeDocument/2006/relationships/oleObject" Target="../embeddings/oleObject3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58.emf"/><Relationship Id="rId4" Type="http://schemas.openxmlformats.org/officeDocument/2006/relationships/oleObject" Target="../embeddings/oleObject32.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59.emf"/></Relationships>
</file>

<file path=ppt/slides/_rels/slide4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7.xml"/><Relationship Id="rId7" Type="http://schemas.openxmlformats.org/officeDocument/2006/relationships/image" Target="../media/image62.e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35.bin"/><Relationship Id="rId5" Type="http://schemas.openxmlformats.org/officeDocument/2006/relationships/image" Target="../media/image61.emf"/><Relationship Id="rId4" Type="http://schemas.openxmlformats.org/officeDocument/2006/relationships/oleObject" Target="../embeddings/oleObject34.bin"/><Relationship Id="rId9" Type="http://schemas.openxmlformats.org/officeDocument/2006/relationships/image" Target="../media/image63.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64.emf"/><Relationship Id="rId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a:spLocks noChangeArrowheads="1"/>
          </p:cNvSpPr>
          <p:nvPr/>
        </p:nvSpPr>
        <p:spPr bwMode="auto">
          <a:xfrm>
            <a:off x="5330285" y="640729"/>
            <a:ext cx="6480989" cy="2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lnSpc>
                <a:spcPct val="110000"/>
              </a:lnSpc>
              <a:spcBef>
                <a:spcPct val="30000"/>
              </a:spcBef>
              <a:buClr>
                <a:schemeClr val="folHlink"/>
              </a:buClr>
              <a:buSzPct val="150000"/>
              <a:buFont typeface="Wingdings" panose="05000000000000000000" pitchFamily="2" charset="2"/>
              <a:buNone/>
            </a:pPr>
            <a:r>
              <a:rPr lang="el-GR" altLang="el-GR" sz="1200" i="1" dirty="0">
                <a:solidFill>
                  <a:schemeClr val="tx2">
                    <a:lumMod val="75000"/>
                  </a:schemeClr>
                </a:solidFill>
              </a:rPr>
              <a:t>Εμπιστευτικό</a:t>
            </a:r>
            <a:endParaRPr lang="en-GB" altLang="el-GR" sz="1100" i="1" dirty="0">
              <a:solidFill>
                <a:schemeClr val="tx2">
                  <a:lumMod val="75000"/>
                </a:schemeClr>
              </a:solidFil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37" y="177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ÎÏÎ¿ÏÎ­Î»ÎµÏÎ¼Î± ÎµÎ¹ÎºÏÎ½Î±Ï Î³Î¹Î± ÏÎ±ÏÎ¬Î¸ÏÏÎ¿ ÏÏÎ¿Î½ ÎºÏÏÎ¼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 y="0"/>
            <a:ext cx="12168250" cy="6733308"/>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14" name="Rectangle 6"/>
          <p:cNvSpPr>
            <a:spLocks noGrp="1" noChangeArrowheads="1"/>
          </p:cNvSpPr>
          <p:nvPr>
            <p:ph type="ctrTitle"/>
          </p:nvPr>
        </p:nvSpPr>
        <p:spPr bwMode="auto">
          <a:xfrm>
            <a:off x="0" y="5667673"/>
            <a:ext cx="12192000" cy="1200329"/>
          </a:xfrm>
          <a:prstGeom prst="rect">
            <a:avLst/>
          </a:prstGeom>
          <a:solidFill>
            <a:schemeClr val="bg2">
              <a:lumMod val="10000"/>
              <a:lumOff val="90000"/>
              <a:alpha val="63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3600" b="0" i="0" u="none" strike="noStrike" cap="none" normalizeH="0" baseline="0" dirty="0">
                <a:ln>
                  <a:noFill/>
                </a:ln>
                <a:solidFill>
                  <a:schemeClr val="bg2">
                    <a:lumMod val="90000"/>
                    <a:lumOff val="10000"/>
                  </a:schemeClr>
                </a:solidFill>
                <a:effectLst/>
                <a:latin typeface="Arial" panose="020B0604020202020204" pitchFamily="34" charset="0"/>
                <a:cs typeface="Arial" panose="020B0604020202020204" pitchFamily="34" charset="0"/>
              </a:rPr>
              <a:t>Ποσοτική πανελλαδική έρευνα </a:t>
            </a:r>
            <a:br>
              <a:rPr kumimoji="0" lang="el-GR" altLang="el-GR" sz="3600" b="0" i="0" u="none" strike="noStrike" cap="none" normalizeH="0" baseline="0" dirty="0">
                <a:ln>
                  <a:noFill/>
                </a:ln>
                <a:solidFill>
                  <a:schemeClr val="bg2">
                    <a:lumMod val="90000"/>
                    <a:lumOff val="10000"/>
                  </a:schemeClr>
                </a:solidFill>
                <a:effectLst/>
                <a:latin typeface="Arial" panose="020B0604020202020204" pitchFamily="34" charset="0"/>
                <a:cs typeface="Arial" panose="020B0604020202020204" pitchFamily="34" charset="0"/>
              </a:rPr>
            </a:br>
            <a:r>
              <a:rPr kumimoji="0" lang="el-GR" altLang="el-GR" sz="3600" b="0" i="0" u="none" strike="noStrike" cap="none" normalizeH="0" baseline="0" dirty="0">
                <a:ln>
                  <a:noFill/>
                </a:ln>
                <a:solidFill>
                  <a:schemeClr val="bg2">
                    <a:lumMod val="90000"/>
                    <a:lumOff val="10000"/>
                  </a:schemeClr>
                </a:solidFill>
                <a:effectLst/>
                <a:latin typeface="Arial" panose="020B0604020202020204" pitchFamily="34" charset="0"/>
                <a:cs typeface="Arial" panose="020B0604020202020204" pitchFamily="34" charset="0"/>
              </a:rPr>
              <a:t>για την ανάγνωση</a:t>
            </a:r>
            <a:endParaRPr kumimoji="0" lang="el-GR" altLang="el-GR" sz="1800" b="0" i="0" u="none" strike="noStrike" cap="none" normalizeH="0" baseline="0" dirty="0">
              <a:ln>
                <a:noFill/>
              </a:ln>
              <a:solidFill>
                <a:schemeClr val="bg2">
                  <a:lumMod val="90000"/>
                  <a:lumOff val="10000"/>
                </a:schemeClr>
              </a:solidFill>
              <a:effectLst/>
              <a:latin typeface="Arial" panose="020B0604020202020204" pitchFamily="34" charset="0"/>
            </a:endParaRPr>
          </a:p>
        </p:txBody>
      </p:sp>
      <p:sp>
        <p:nvSpPr>
          <p:cNvPr id="15" name="Rectangle 19"/>
          <p:cNvSpPr>
            <a:spLocks noChangeArrowheads="1"/>
          </p:cNvSpPr>
          <p:nvPr/>
        </p:nvSpPr>
        <p:spPr bwMode="auto">
          <a:xfrm>
            <a:off x="1317431" y="6025980"/>
            <a:ext cx="10874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buClr>
                <a:schemeClr val="folHlink"/>
              </a:buClr>
              <a:buSzPct val="150000"/>
              <a:buFont typeface="Wingdings" panose="05000000000000000000" pitchFamily="2" charset="2"/>
              <a:buNone/>
            </a:pPr>
            <a:r>
              <a:rPr lang="el-GR" altLang="el-GR" sz="1600" dirty="0">
                <a:solidFill>
                  <a:schemeClr val="bg2">
                    <a:lumMod val="90000"/>
                    <a:lumOff val="10000"/>
                  </a:schemeClr>
                </a:solidFill>
              </a:rPr>
              <a:t>Χορηγοί</a:t>
            </a:r>
          </a:p>
          <a:p>
            <a:pPr algn="r" eaLnBrk="1" hangingPunct="1">
              <a:buClr>
                <a:schemeClr val="folHlink"/>
              </a:buClr>
              <a:buSzPct val="150000"/>
              <a:buFont typeface="Wingdings" panose="05000000000000000000" pitchFamily="2" charset="2"/>
              <a:buNone/>
            </a:pPr>
            <a:r>
              <a:rPr lang="en-GB" altLang="el-GR" sz="1600" dirty="0">
                <a:solidFill>
                  <a:schemeClr val="bg2">
                    <a:lumMod val="90000"/>
                    <a:lumOff val="10000"/>
                  </a:schemeClr>
                </a:solidFill>
              </a:rPr>
              <a:t>qed research institute</a:t>
            </a:r>
          </a:p>
          <a:p>
            <a:pPr algn="r" eaLnBrk="1" hangingPunct="1">
              <a:buClr>
                <a:schemeClr val="folHlink"/>
              </a:buClr>
              <a:buSzPct val="150000"/>
              <a:buFont typeface="Wingdings" panose="05000000000000000000" pitchFamily="2" charset="2"/>
              <a:buNone/>
            </a:pPr>
            <a:r>
              <a:rPr lang="el-GR" altLang="el-GR" sz="1600" dirty="0">
                <a:solidFill>
                  <a:schemeClr val="bg2">
                    <a:lumMod val="90000"/>
                    <a:lumOff val="10000"/>
                  </a:schemeClr>
                </a:solidFill>
              </a:rPr>
              <a:t>Εφημερίδα το Βήμα </a:t>
            </a:r>
            <a:endParaRPr lang="en-GB" altLang="el-GR" sz="1600" dirty="0">
              <a:solidFill>
                <a:schemeClr val="bg2">
                  <a:lumMod val="90000"/>
                  <a:lumOff val="10000"/>
                </a:schemeClr>
              </a:solidFill>
            </a:endParaRPr>
          </a:p>
        </p:txBody>
      </p:sp>
      <p:pic>
        <p:nvPicPr>
          <p:cNvPr id="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98" y="208929"/>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01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77875" y="55509"/>
            <a:ext cx="1127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Αναγνώστες ανά φύλο και ηλικία :Οι άνδρες μειώνουν πολύ την ανάγνωση βιβλίων στις παραγωγικές ηλικίες, μεταξύ 35-54 χρ. Οι γυναίκες τη μειώνουν μετά τα 65 χρ.  </a:t>
            </a:r>
          </a:p>
        </p:txBody>
      </p:sp>
      <p:sp>
        <p:nvSpPr>
          <p:cNvPr id="8" name="Text Box 4"/>
          <p:cNvSpPr txBox="1">
            <a:spLocks noChangeArrowheads="1"/>
          </p:cNvSpPr>
          <p:nvPr/>
        </p:nvSpPr>
        <p:spPr bwMode="auto">
          <a:xfrm>
            <a:off x="6594475" y="5961063"/>
            <a:ext cx="34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i="1">
                <a:solidFill>
                  <a:srgbClr val="404040"/>
                </a:solidFill>
                <a:latin typeface="Arial" panose="020B0604020202020204" pitchFamily="34" charset="0"/>
              </a:rPr>
              <a:t>%</a:t>
            </a:r>
          </a:p>
        </p:txBody>
      </p:sp>
      <p:graphicFrame>
        <p:nvGraphicFramePr>
          <p:cNvPr id="11" name="Object 2"/>
          <p:cNvGraphicFramePr>
            <a:graphicFrameLocks noGrp="1" noChangeAspect="1"/>
          </p:cNvGraphicFramePr>
          <p:nvPr>
            <p:ph/>
            <p:extLst>
              <p:ext uri="{D42A27DB-BD31-4B8C-83A1-F6EECF244321}">
                <p14:modId xmlns:p14="http://schemas.microsoft.com/office/powerpoint/2010/main" val="1598468500"/>
              </p:ext>
            </p:extLst>
          </p:nvPr>
        </p:nvGraphicFramePr>
        <p:xfrm>
          <a:off x="2790825" y="1133475"/>
          <a:ext cx="8639175" cy="5287963"/>
        </p:xfrm>
        <a:graphic>
          <a:graphicData uri="http://schemas.openxmlformats.org/presentationml/2006/ole">
            <mc:AlternateContent xmlns:mc="http://schemas.openxmlformats.org/markup-compatibility/2006">
              <mc:Choice xmlns:v="urn:schemas-microsoft-com:vml" Requires="v">
                <p:oleObj spid="_x0000_s10249" name="Chart" r:id="rId3" imgW="9525000" imgH="5829300" progId="MSGraph.Chart.8">
                  <p:embed followColorScheme="full"/>
                </p:oleObj>
              </mc:Choice>
              <mc:Fallback>
                <p:oleObj name="Chart" r:id="rId3" imgW="9525000" imgH="5829300" progId="MSGraph.Chart.8">
                  <p:embed followColorScheme="full"/>
                  <p:pic>
                    <p:nvPicPr>
                      <p:cNvPr id="54277" name="Object 2"/>
                      <p:cNvPicPr>
                        <a:picLocks noChangeAspect="1" noChangeArrowheads="1"/>
                      </p:cNvPicPr>
                      <p:nvPr/>
                    </p:nvPicPr>
                    <p:blipFill>
                      <a:blip r:embed="rId4"/>
                      <a:srcRect/>
                      <a:stretch>
                        <a:fillRect/>
                      </a:stretch>
                    </p:blipFill>
                    <p:spPr bwMode="auto">
                      <a:xfrm>
                        <a:off x="2790825" y="1133475"/>
                        <a:ext cx="8639175"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4"/>
          <p:cNvSpPr txBox="1">
            <a:spLocks noChangeArrowheads="1"/>
          </p:cNvSpPr>
          <p:nvPr/>
        </p:nvSpPr>
        <p:spPr bwMode="auto">
          <a:xfrm>
            <a:off x="6746875" y="6113463"/>
            <a:ext cx="34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i="1">
                <a:solidFill>
                  <a:srgbClr val="404040"/>
                </a:solidFill>
                <a:latin typeface="Arial" panose="020B0604020202020204" pitchFamily="34" charset="0"/>
              </a:rPr>
              <a:t>%</a:t>
            </a:r>
          </a:p>
        </p:txBody>
      </p:sp>
      <p:pic>
        <p:nvPicPr>
          <p:cNvPr id="9" name="Picture 8" descr="ÎÏÎ¿ÏÎ­Î»ÎµÏÎ¼Î± ÎµÎ¹ÎºÏÎ½Î±Ï Î³Î¹Î± woman clipar black and white transparent"/>
          <p:cNvPicPr>
            <a:picLocks noChangeAspect="1" noChangeArrowheads="1"/>
          </p:cNvPicPr>
          <p:nvPr/>
        </p:nvPicPr>
        <p:blipFill>
          <a:blip r:embed="rId5">
            <a:extLst>
              <a:ext uri="{BEBA8EAE-BF5A-486C-A8C5-ECC9F3942E4B}">
                <a14:imgProps xmlns:a14="http://schemas.microsoft.com/office/drawing/2010/main">
                  <a14:imgLayer r:embed="rId6">
                    <a14:imgEffect>
                      <a14:artisticCrisscrossEtching trans="48000"/>
                    </a14:imgEffect>
                  </a14:imgLayer>
                </a14:imgProps>
              </a:ext>
              <a:ext uri="{28A0092B-C50C-407E-A947-70E740481C1C}">
                <a14:useLocalDpi xmlns:a14="http://schemas.microsoft.com/office/drawing/2010/main" val="0"/>
              </a:ext>
            </a:extLst>
          </a:blip>
          <a:srcRect/>
          <a:stretch>
            <a:fillRect/>
          </a:stretch>
        </p:blipFill>
        <p:spPr bwMode="auto">
          <a:xfrm>
            <a:off x="-1" y="1927449"/>
            <a:ext cx="3142859" cy="3499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ÎÏÎ¿ÏÎ­Î»ÎµÏÎ¼Î± ÎµÎ¹ÎºÏÎ½Î±Ï Î³Î¹Î± woman clipar black and white transparent"/>
          <p:cNvPicPr>
            <a:picLocks noChangeAspect="1" noChangeArrowheads="1"/>
          </p:cNvPicPr>
          <p:nvPr/>
        </p:nvPicPr>
        <p:blipFill>
          <a:blip r:embed="rId7">
            <a:extLst>
              <a:ext uri="{BEBA8EAE-BF5A-486C-A8C5-ECC9F3942E4B}">
                <a14:imgProps xmlns:a14="http://schemas.microsoft.com/office/drawing/2010/main">
                  <a14:imgLayer r:embed="rId8">
                    <a14:imgEffect>
                      <a14:artisticCrisscrossEtching trans="51000"/>
                    </a14:imgEffect>
                  </a14:imgLayer>
                </a14:imgProps>
              </a:ext>
              <a:ext uri="{28A0092B-C50C-407E-A947-70E740481C1C}">
                <a14:useLocalDpi xmlns:a14="http://schemas.microsoft.com/office/drawing/2010/main" val="0"/>
              </a:ext>
            </a:extLst>
          </a:blip>
          <a:srcRect/>
          <a:stretch>
            <a:fillRect/>
          </a:stretch>
        </p:blipFill>
        <p:spPr bwMode="auto">
          <a:xfrm>
            <a:off x="9918018" y="2445375"/>
            <a:ext cx="2137457" cy="339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58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idx="4294967295"/>
            <p:extLst>
              <p:ext uri="{D42A27DB-BD31-4B8C-83A1-F6EECF244321}">
                <p14:modId xmlns:p14="http://schemas.microsoft.com/office/powerpoint/2010/main" val="3392815412"/>
              </p:ext>
            </p:extLst>
          </p:nvPr>
        </p:nvGraphicFramePr>
        <p:xfrm>
          <a:off x="-19050" y="307975"/>
          <a:ext cx="12120563" cy="6499225"/>
        </p:xfrm>
        <a:graphic>
          <a:graphicData uri="http://schemas.openxmlformats.org/presentationml/2006/ole">
            <mc:AlternateContent xmlns:mc="http://schemas.openxmlformats.org/markup-compatibility/2006">
              <mc:Choice xmlns:v="urn:schemas-microsoft-com:vml" Requires="v">
                <p:oleObj spid="_x0000_s11272" name="Chart" r:id="rId3" imgW="9058343" imgH="4857750" progId="MSGraph.Chart.8">
                  <p:embed followColorScheme="full"/>
                </p:oleObj>
              </mc:Choice>
              <mc:Fallback>
                <p:oleObj name="Chart" r:id="rId3" imgW="9058343" imgH="4857750" progId="MSGraph.Chart.8">
                  <p:embed followColorScheme="full"/>
                  <p:pic>
                    <p:nvPicPr>
                      <p:cNvPr id="55298" name="Object 2"/>
                      <p:cNvPicPr>
                        <a:picLocks noGrp="1" noChangeAspect="1" noChangeArrowheads="1"/>
                      </p:cNvPicPr>
                      <p:nvPr/>
                    </p:nvPicPr>
                    <p:blipFill>
                      <a:blip r:embed="rId4"/>
                      <a:srcRect/>
                      <a:stretch>
                        <a:fillRect/>
                      </a:stretch>
                    </p:blipFill>
                    <p:spPr bwMode="auto">
                      <a:xfrm>
                        <a:off x="-19050" y="307975"/>
                        <a:ext cx="12120563"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5"/>
          <p:cNvSpPr txBox="1">
            <a:spLocks noChangeArrowheads="1"/>
          </p:cNvSpPr>
          <p:nvPr/>
        </p:nvSpPr>
        <p:spPr bwMode="auto">
          <a:xfrm>
            <a:off x="4117975" y="5657850"/>
            <a:ext cx="13874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l-GR" altLang="el-GR" sz="1800" b="1" dirty="0">
                <a:solidFill>
                  <a:srgbClr val="FF6600"/>
                </a:solidFill>
                <a:latin typeface="Arial" panose="020B0604020202020204" pitchFamily="34" charset="0"/>
              </a:rPr>
              <a:t>ΜΟΡΦΩΣΗ</a:t>
            </a:r>
          </a:p>
        </p:txBody>
      </p:sp>
      <p:sp>
        <p:nvSpPr>
          <p:cNvPr id="6" name="Line 7"/>
          <p:cNvSpPr>
            <a:spLocks noChangeShapeType="1"/>
          </p:cNvSpPr>
          <p:nvPr/>
        </p:nvSpPr>
        <p:spPr bwMode="auto">
          <a:xfrm flipH="1" flipV="1">
            <a:off x="7127813" y="2811996"/>
            <a:ext cx="0" cy="3311525"/>
          </a:xfrm>
          <a:prstGeom prst="line">
            <a:avLst/>
          </a:prstGeom>
          <a:noFill/>
          <a:ln w="28575">
            <a:solidFill>
              <a:srgbClr val="96969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7" name="Line 7"/>
          <p:cNvSpPr>
            <a:spLocks noChangeShapeType="1"/>
          </p:cNvSpPr>
          <p:nvPr/>
        </p:nvSpPr>
        <p:spPr bwMode="auto">
          <a:xfrm flipH="1" flipV="1">
            <a:off x="2147250" y="2811996"/>
            <a:ext cx="0" cy="3311525"/>
          </a:xfrm>
          <a:prstGeom prst="line">
            <a:avLst/>
          </a:prstGeom>
          <a:noFill/>
          <a:ln w="28575">
            <a:solidFill>
              <a:srgbClr val="96969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8" name="Text Box 5"/>
          <p:cNvSpPr txBox="1">
            <a:spLocks noChangeArrowheads="1"/>
          </p:cNvSpPr>
          <p:nvPr/>
        </p:nvSpPr>
        <p:spPr bwMode="auto">
          <a:xfrm>
            <a:off x="8942388" y="5657850"/>
            <a:ext cx="2170112"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l-GR" altLang="el-GR" sz="1800" b="1">
                <a:solidFill>
                  <a:srgbClr val="FF6600"/>
                </a:solidFill>
                <a:latin typeface="Arial" panose="020B0604020202020204" pitchFamily="34" charset="0"/>
              </a:rPr>
              <a:t>ΚΟΙΝΩΝΙΚΗ ΤΑΞΗ</a:t>
            </a:r>
          </a:p>
        </p:txBody>
      </p:sp>
      <p:sp>
        <p:nvSpPr>
          <p:cNvPr id="10" name="Text Box 3"/>
          <p:cNvSpPr txBox="1">
            <a:spLocks noChangeArrowheads="1"/>
          </p:cNvSpPr>
          <p:nvPr/>
        </p:nvSpPr>
        <p:spPr bwMode="auto">
          <a:xfrm>
            <a:off x="766763" y="-15741"/>
            <a:ext cx="11423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Αναγνώστες ανά επίπεδο μόρφωσης και κοινωνικοοικονομικής τάξης: Το διάβασμα συσχετίζεται ευθέως με το επίπεδο μόρφωσης και κοινωνικοοικονομικής τάξης</a:t>
            </a:r>
          </a:p>
        </p:txBody>
      </p:sp>
      <p:graphicFrame>
        <p:nvGraphicFramePr>
          <p:cNvPr id="11" name="Group 56">
            <a:extLst>
              <a:ext uri="{FF2B5EF4-FFF2-40B4-BE49-F238E27FC236}">
                <a16:creationId xmlns:a16="http://schemas.microsoft.com/office/drawing/2014/main" id="{D443472E-6A43-45BA-A43D-94A879656713}"/>
              </a:ext>
            </a:extLst>
          </p:cNvPr>
          <p:cNvGraphicFramePr>
            <a:graphicFrameLocks noGrp="1"/>
          </p:cNvGraphicFramePr>
          <p:nvPr/>
        </p:nvGraphicFramePr>
        <p:xfrm>
          <a:off x="7391400" y="5137150"/>
          <a:ext cx="4464049" cy="244475"/>
        </p:xfrm>
        <a:graphic>
          <a:graphicData uri="http://schemas.openxmlformats.org/drawingml/2006/table">
            <a:tbl>
              <a:tblPr/>
              <a:tblGrid>
                <a:gridCol w="1488613">
                  <a:extLst>
                    <a:ext uri="{9D8B030D-6E8A-4147-A177-3AD203B41FA5}">
                      <a16:colId xmlns:a16="http://schemas.microsoft.com/office/drawing/2014/main" val="20000"/>
                    </a:ext>
                  </a:extLst>
                </a:gridCol>
                <a:gridCol w="1486823">
                  <a:extLst>
                    <a:ext uri="{9D8B030D-6E8A-4147-A177-3AD203B41FA5}">
                      <a16:colId xmlns:a16="http://schemas.microsoft.com/office/drawing/2014/main" val="20001"/>
                    </a:ext>
                  </a:extLst>
                </a:gridCol>
                <a:gridCol w="1488613">
                  <a:extLst>
                    <a:ext uri="{9D8B030D-6E8A-4147-A177-3AD203B41FA5}">
                      <a16:colId xmlns:a16="http://schemas.microsoft.com/office/drawing/2014/main" val="20002"/>
                    </a:ext>
                  </a:extLst>
                </a:gridCol>
              </a:tblGrid>
              <a:tr h="244475">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Ν=343</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1" marR="91431"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Ν=986</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1" marR="91431"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Ν=345</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1" marR="91431"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69">
            <a:extLst>
              <a:ext uri="{FF2B5EF4-FFF2-40B4-BE49-F238E27FC236}">
                <a16:creationId xmlns:a16="http://schemas.microsoft.com/office/drawing/2014/main" id="{D917324C-70E0-4044-B7CB-A346330B242E}"/>
              </a:ext>
            </a:extLst>
          </p:cNvPr>
          <p:cNvGraphicFramePr>
            <a:graphicFrameLocks noGrp="1"/>
          </p:cNvGraphicFramePr>
          <p:nvPr/>
        </p:nvGraphicFramePr>
        <p:xfrm>
          <a:off x="2351088" y="5178425"/>
          <a:ext cx="4608513" cy="244475"/>
        </p:xfrm>
        <a:graphic>
          <a:graphicData uri="http://schemas.openxmlformats.org/drawingml/2006/table">
            <a:tbl>
              <a:tblPr/>
              <a:tblGrid>
                <a:gridCol w="1536700">
                  <a:extLst>
                    <a:ext uri="{9D8B030D-6E8A-4147-A177-3AD203B41FA5}">
                      <a16:colId xmlns:a16="http://schemas.microsoft.com/office/drawing/2014/main" val="20000"/>
                    </a:ext>
                  </a:extLst>
                </a:gridCol>
                <a:gridCol w="1535113">
                  <a:extLst>
                    <a:ext uri="{9D8B030D-6E8A-4147-A177-3AD203B41FA5}">
                      <a16:colId xmlns:a16="http://schemas.microsoft.com/office/drawing/2014/main" val="20001"/>
                    </a:ext>
                  </a:extLst>
                </a:gridCol>
                <a:gridCol w="1536700">
                  <a:extLst>
                    <a:ext uri="{9D8B030D-6E8A-4147-A177-3AD203B41FA5}">
                      <a16:colId xmlns:a16="http://schemas.microsoft.com/office/drawing/2014/main" val="20002"/>
                    </a:ext>
                  </a:extLst>
                </a:gridCol>
              </a:tblGrid>
              <a:tr h="244475">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Ν=319</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Ν=773</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Ν=582</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9844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271169" y="4334176"/>
            <a:ext cx="79200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4000" dirty="0">
                <a:solidFill>
                  <a:schemeClr val="accent2">
                    <a:lumMod val="60000"/>
                    <a:lumOff val="40000"/>
                  </a:schemeClr>
                </a:solidFill>
                <a:latin typeface="Verdana" panose="020B0604030504040204" pitchFamily="34" charset="0"/>
                <a:cs typeface="Arial" panose="020B0604020202020204" pitchFamily="34" charset="0"/>
              </a:rPr>
              <a:t>Πότε, πώς και πού διαβάζουν οι Έλληνες; </a:t>
            </a:r>
          </a:p>
        </p:txBody>
      </p:sp>
      <p:pic>
        <p:nvPicPr>
          <p:cNvPr id="64514" name="Picture 2" descr="Î£ÏÎµÏÎ¹ÎºÎ® ÎµÎ¹ÎºÏÎ½Î±"/>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2452" y="2423701"/>
            <a:ext cx="3820948" cy="382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8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767557" y="167189"/>
            <a:ext cx="11423650" cy="73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4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sz="2000" dirty="0"/>
              <a:t>Πώς κατανέμονται σε δίμηνα τα βιβλία που διαβάστηκαν: Ιούλιος-Αύγουστος και Σεπτέμβριος-Οκτώβριος οι μήνες όπου διαβάζονται τα πιο πολλά βιβλία </a:t>
            </a:r>
          </a:p>
        </p:txBody>
      </p:sp>
      <p:sp>
        <p:nvSpPr>
          <p:cNvPr id="58371" name="Text Box 4"/>
          <p:cNvSpPr txBox="1">
            <a:spLocks noChangeArrowheads="1"/>
          </p:cNvSpPr>
          <p:nvPr/>
        </p:nvSpPr>
        <p:spPr bwMode="auto">
          <a:xfrm>
            <a:off x="7988909" y="6299964"/>
            <a:ext cx="384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graphicFrame>
        <p:nvGraphicFramePr>
          <p:cNvPr id="58372" name="Object 2"/>
          <p:cNvGraphicFramePr>
            <a:graphicFrameLocks noChangeAspect="1"/>
          </p:cNvGraphicFramePr>
          <p:nvPr>
            <p:extLst>
              <p:ext uri="{D42A27DB-BD31-4B8C-83A1-F6EECF244321}">
                <p14:modId xmlns:p14="http://schemas.microsoft.com/office/powerpoint/2010/main" val="10387321"/>
              </p:ext>
            </p:extLst>
          </p:nvPr>
        </p:nvGraphicFramePr>
        <p:xfrm>
          <a:off x="788194" y="1047750"/>
          <a:ext cx="10160000" cy="5118100"/>
        </p:xfrm>
        <a:graphic>
          <a:graphicData uri="http://schemas.openxmlformats.org/presentationml/2006/ole">
            <mc:AlternateContent xmlns:mc="http://schemas.openxmlformats.org/markup-compatibility/2006">
              <mc:Choice xmlns:v="urn:schemas-microsoft-com:vml" Requires="v">
                <p:oleObj spid="_x0000_s12298" name="Chart" r:id="rId3" imgW="9648757" imgH="4857750" progId="MSGraph.Chart.8">
                  <p:embed followColorScheme="full"/>
                </p:oleObj>
              </mc:Choice>
              <mc:Fallback>
                <p:oleObj name="Chart" r:id="rId3" imgW="9648757" imgH="4857750" progId="MSGraph.Chart.8">
                  <p:embed followColorScheme="full"/>
                  <p:pic>
                    <p:nvPicPr>
                      <p:cNvPr id="58372" name="Object 2"/>
                      <p:cNvPicPr>
                        <a:picLocks noChangeAspect="1" noChangeArrowheads="1"/>
                      </p:cNvPicPr>
                      <p:nvPr/>
                    </p:nvPicPr>
                    <p:blipFill>
                      <a:blip r:embed="rId4"/>
                      <a:srcRect/>
                      <a:stretch>
                        <a:fillRect/>
                      </a:stretch>
                    </p:blipFill>
                    <p:spPr bwMode="auto">
                      <a:xfrm>
                        <a:off x="788194" y="1047750"/>
                        <a:ext cx="10160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9204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Grp="1" noChangeAspect="1"/>
          </p:cNvGraphicFramePr>
          <p:nvPr>
            <p:ph idx="4294967295"/>
            <p:extLst>
              <p:ext uri="{D42A27DB-BD31-4B8C-83A1-F6EECF244321}">
                <p14:modId xmlns:p14="http://schemas.microsoft.com/office/powerpoint/2010/main" val="1745549129"/>
              </p:ext>
            </p:extLst>
          </p:nvPr>
        </p:nvGraphicFramePr>
        <p:xfrm>
          <a:off x="1420813" y="752475"/>
          <a:ext cx="10190162" cy="5653088"/>
        </p:xfrm>
        <a:graphic>
          <a:graphicData uri="http://schemas.openxmlformats.org/presentationml/2006/ole">
            <mc:AlternateContent xmlns:mc="http://schemas.openxmlformats.org/markup-compatibility/2006">
              <mc:Choice xmlns:v="urn:schemas-microsoft-com:vml" Requires="v">
                <p:oleObj spid="_x0000_s13321" name="Chart" r:id="rId3" imgW="9391785" imgH="5210085" progId="Excel.Chart.8">
                  <p:embed/>
                </p:oleObj>
              </mc:Choice>
              <mc:Fallback>
                <p:oleObj name="Chart" r:id="rId3" imgW="9391785" imgH="5210085" progId="Excel.Chart.8">
                  <p:embed/>
                  <p:pic>
                    <p:nvPicPr>
                      <p:cNvPr id="59394" name="Object 2"/>
                      <p:cNvPicPr>
                        <a:picLocks noGrp="1" noChangeAspect="1" noChangeArrowheads="1"/>
                      </p:cNvPicPr>
                      <p:nvPr/>
                    </p:nvPicPr>
                    <p:blipFill>
                      <a:blip r:embed="rId4"/>
                      <a:srcRect/>
                      <a:stretch>
                        <a:fillRect/>
                      </a:stretch>
                    </p:blipFill>
                    <p:spPr bwMode="auto">
                      <a:xfrm>
                        <a:off x="1420813" y="752475"/>
                        <a:ext cx="10190162"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5" name="Text Box 3"/>
          <p:cNvSpPr txBox="1">
            <a:spLocks noChangeArrowheads="1"/>
          </p:cNvSpPr>
          <p:nvPr/>
        </p:nvSpPr>
        <p:spPr bwMode="auto">
          <a:xfrm>
            <a:off x="767557" y="143009"/>
            <a:ext cx="11423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Πότε διαβάζουμε: 8 στους 10 διαβάζουν πριν κοιμηθούν…</a:t>
            </a:r>
          </a:p>
        </p:txBody>
      </p:sp>
      <p:sp>
        <p:nvSpPr>
          <p:cNvPr id="59396" name="Text Box 4"/>
          <p:cNvSpPr txBox="1">
            <a:spLocks noChangeArrowheads="1"/>
          </p:cNvSpPr>
          <p:nvPr/>
        </p:nvSpPr>
        <p:spPr bwMode="auto">
          <a:xfrm>
            <a:off x="1343819" y="5516564"/>
            <a:ext cx="350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i="1">
                <a:latin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14C1DB97-58E7-4A6F-8D40-A5184A82BEAE}"/>
                  </a:ext>
                </a:extLst>
              </p14:cNvPr>
              <p14:cNvContentPartPr/>
              <p14:nvPr/>
            </p14:nvContentPartPr>
            <p14:xfrm>
              <a:off x="3412973" y="1167280"/>
              <a:ext cx="15840" cy="29880"/>
            </p14:xfrm>
          </p:contentPart>
        </mc:Choice>
        <mc:Fallback xmlns="">
          <p:pic>
            <p:nvPicPr>
              <p:cNvPr id="20" name="Ink 19">
                <a:extLst>
                  <a:ext uri="{FF2B5EF4-FFF2-40B4-BE49-F238E27FC236}">
                    <a16:creationId xmlns:a16="http://schemas.microsoft.com/office/drawing/2014/main" id="{14C1DB97-58E7-4A6F-8D40-A5184A82BEAE}"/>
                  </a:ext>
                </a:extLst>
              </p:cNvPr>
              <p:cNvPicPr/>
              <p:nvPr/>
            </p:nvPicPr>
            <p:blipFill>
              <a:blip r:embed="rId6"/>
              <a:stretch>
                <a:fillRect/>
              </a:stretch>
            </p:blipFill>
            <p:spPr>
              <a:xfrm>
                <a:off x="3408749" y="1159720"/>
                <a:ext cx="26048" cy="41760"/>
              </a:xfrm>
              <a:prstGeom prst="rect">
                <a:avLst/>
              </a:prstGeom>
            </p:spPr>
          </p:pic>
        </mc:Fallback>
      </mc:AlternateContent>
      <p:sp>
        <p:nvSpPr>
          <p:cNvPr id="7" name="Text Box 4"/>
          <p:cNvSpPr txBox="1">
            <a:spLocks noChangeArrowheads="1"/>
          </p:cNvSpPr>
          <p:nvPr/>
        </p:nvSpPr>
        <p:spPr bwMode="auto">
          <a:xfrm>
            <a:off x="8048285" y="6299964"/>
            <a:ext cx="384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272976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Grp="1" noChangeAspect="1"/>
          </p:cNvGraphicFramePr>
          <p:nvPr>
            <p:ph idx="4294967295"/>
            <p:extLst>
              <p:ext uri="{D42A27DB-BD31-4B8C-83A1-F6EECF244321}">
                <p14:modId xmlns:p14="http://schemas.microsoft.com/office/powerpoint/2010/main" val="3566799662"/>
              </p:ext>
            </p:extLst>
          </p:nvPr>
        </p:nvGraphicFramePr>
        <p:xfrm>
          <a:off x="1281113" y="714375"/>
          <a:ext cx="10526712" cy="5908675"/>
        </p:xfrm>
        <a:graphic>
          <a:graphicData uri="http://schemas.openxmlformats.org/presentationml/2006/ole">
            <mc:AlternateContent xmlns:mc="http://schemas.openxmlformats.org/markup-compatibility/2006">
              <mc:Choice xmlns:v="urn:schemas-microsoft-com:vml" Requires="v">
                <p:oleObj spid="_x0000_s14345" name="Chart" r:id="rId3" imgW="9401243" imgH="5276940" progId="Excel.Chart.8">
                  <p:embed/>
                </p:oleObj>
              </mc:Choice>
              <mc:Fallback>
                <p:oleObj name="Chart" r:id="rId3" imgW="9401243" imgH="5276940" progId="Excel.Chart.8">
                  <p:embed/>
                  <p:pic>
                    <p:nvPicPr>
                      <p:cNvPr id="60418" name="Object 2"/>
                      <p:cNvPicPr>
                        <a:picLocks noGrp="1" noChangeAspect="1" noChangeArrowheads="1"/>
                      </p:cNvPicPr>
                      <p:nvPr/>
                    </p:nvPicPr>
                    <p:blipFill>
                      <a:blip r:embed="rId4"/>
                      <a:srcRect/>
                      <a:stretch>
                        <a:fillRect/>
                      </a:stretch>
                    </p:blipFill>
                    <p:spPr bwMode="auto">
                      <a:xfrm>
                        <a:off x="1281113" y="714375"/>
                        <a:ext cx="1052671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19" name="Text Box 3"/>
          <p:cNvSpPr txBox="1">
            <a:spLocks noChangeArrowheads="1"/>
          </p:cNvSpPr>
          <p:nvPr/>
        </p:nvSpPr>
        <p:spPr bwMode="auto">
          <a:xfrm>
            <a:off x="767557" y="216034"/>
            <a:ext cx="11423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Που διαβάζουμε: 9 στους 10 διαβάζουν στο σπίτι…</a:t>
            </a:r>
          </a:p>
        </p:txBody>
      </p:sp>
      <p:sp>
        <p:nvSpPr>
          <p:cNvPr id="60420" name="Text Box 4"/>
          <p:cNvSpPr txBox="1">
            <a:spLocks noChangeArrowheads="1"/>
          </p:cNvSpPr>
          <p:nvPr/>
        </p:nvSpPr>
        <p:spPr bwMode="auto">
          <a:xfrm>
            <a:off x="1199357" y="5800726"/>
            <a:ext cx="34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i="1">
                <a:latin typeface="Arial" panose="020B0604020202020204" pitchFamily="34" charset="0"/>
              </a:rPr>
              <a:t>%</a:t>
            </a:r>
          </a:p>
        </p:txBody>
      </p:sp>
      <p:sp>
        <p:nvSpPr>
          <p:cNvPr id="6" name="Text Box 4"/>
          <p:cNvSpPr txBox="1">
            <a:spLocks noChangeArrowheads="1"/>
          </p:cNvSpPr>
          <p:nvPr/>
        </p:nvSpPr>
        <p:spPr bwMode="auto">
          <a:xfrm>
            <a:off x="8048285" y="6299964"/>
            <a:ext cx="384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393410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Grp="1" noChangeAspect="1"/>
          </p:cNvGraphicFramePr>
          <p:nvPr>
            <p:ph idx="4294967295"/>
            <p:extLst>
              <p:ext uri="{D42A27DB-BD31-4B8C-83A1-F6EECF244321}">
                <p14:modId xmlns:p14="http://schemas.microsoft.com/office/powerpoint/2010/main" val="818651055"/>
              </p:ext>
            </p:extLst>
          </p:nvPr>
        </p:nvGraphicFramePr>
        <p:xfrm>
          <a:off x="1488282" y="987426"/>
          <a:ext cx="9925050" cy="5491163"/>
        </p:xfrm>
        <a:graphic>
          <a:graphicData uri="http://schemas.openxmlformats.org/presentationml/2006/ole">
            <mc:AlternateContent xmlns:mc="http://schemas.openxmlformats.org/markup-compatibility/2006">
              <mc:Choice xmlns:v="urn:schemas-microsoft-com:vml" Requires="v">
                <p:oleObj spid="_x0000_s15369" name="Chart" r:id="rId3" imgW="9401243" imgH="5200650" progId="Excel.Chart.8">
                  <p:embed/>
                </p:oleObj>
              </mc:Choice>
              <mc:Fallback>
                <p:oleObj name="Chart" r:id="rId3" imgW="9401243" imgH="5200650" progId="Excel.Chart.8">
                  <p:embed/>
                  <p:pic>
                    <p:nvPicPr>
                      <p:cNvPr id="61442" name="Object 2"/>
                      <p:cNvPicPr>
                        <a:picLocks noGrp="1" noChangeAspect="1" noChangeArrowheads="1"/>
                      </p:cNvPicPr>
                      <p:nvPr/>
                    </p:nvPicPr>
                    <p:blipFill>
                      <a:blip r:embed="rId4"/>
                      <a:srcRect/>
                      <a:stretch>
                        <a:fillRect/>
                      </a:stretch>
                    </p:blipFill>
                    <p:spPr bwMode="auto">
                      <a:xfrm>
                        <a:off x="1488282" y="987426"/>
                        <a:ext cx="992505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3" name="Text Box 3"/>
          <p:cNvSpPr txBox="1">
            <a:spLocks noChangeArrowheads="1"/>
          </p:cNvSpPr>
          <p:nvPr/>
        </p:nvSpPr>
        <p:spPr bwMode="auto">
          <a:xfrm>
            <a:off x="767557" y="95385"/>
            <a:ext cx="11423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Σε ποια δωμάτια του σπιτιού διαβάζουμε: Η κρεβατοκάμαρα και το Σαλόνι-Καθιστικό: οι ιδανικοί χώροι ανάγνωσης</a:t>
            </a:r>
          </a:p>
        </p:txBody>
      </p:sp>
      <p:sp>
        <p:nvSpPr>
          <p:cNvPr id="61444" name="Text Box 4"/>
          <p:cNvSpPr txBox="1">
            <a:spLocks noChangeArrowheads="1"/>
          </p:cNvSpPr>
          <p:nvPr/>
        </p:nvSpPr>
        <p:spPr bwMode="auto">
          <a:xfrm>
            <a:off x="1488282" y="5562601"/>
            <a:ext cx="34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i="1">
                <a:latin typeface="Arial" panose="020B0604020202020204" pitchFamily="34" charset="0"/>
              </a:rPr>
              <a:t>%</a:t>
            </a:r>
          </a:p>
        </p:txBody>
      </p:sp>
      <p:sp>
        <p:nvSpPr>
          <p:cNvPr id="6" name="Text Box 4"/>
          <p:cNvSpPr txBox="1">
            <a:spLocks noChangeArrowheads="1"/>
          </p:cNvSpPr>
          <p:nvPr/>
        </p:nvSpPr>
        <p:spPr bwMode="auto">
          <a:xfrm>
            <a:off x="8048285" y="6299964"/>
            <a:ext cx="384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213830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4">
            <a:extLst>
              <a:ext uri="{FF2B5EF4-FFF2-40B4-BE49-F238E27FC236}">
                <a16:creationId xmlns:a16="http://schemas.microsoft.com/office/drawing/2014/main" id="{938AD3A9-9132-4066-B532-689A00521BFB}"/>
              </a:ext>
            </a:extLst>
          </p:cNvPr>
          <p:cNvSpPr>
            <a:spLocks noChangeArrowheads="1"/>
          </p:cNvSpPr>
          <p:nvPr/>
        </p:nvSpPr>
        <p:spPr bwMode="auto">
          <a:xfrm>
            <a:off x="4271169" y="4346421"/>
            <a:ext cx="7920038"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dirty="0">
                <a:solidFill>
                  <a:schemeClr val="accent2">
                    <a:lumMod val="60000"/>
                    <a:lumOff val="40000"/>
                  </a:schemeClr>
                </a:solidFill>
                <a:latin typeface="Verdana" panose="020B0604030504040204" pitchFamily="34" charset="0"/>
                <a:cs typeface="Arial" panose="020B0604020202020204" pitchFamily="34" charset="0"/>
              </a:rPr>
              <a:t>Τι διαβάζουν οι Έλληνες</a:t>
            </a:r>
          </a:p>
        </p:txBody>
      </p:sp>
      <p:pic>
        <p:nvPicPr>
          <p:cNvPr id="63492" name="Picture 4" descr="ÎÏÎ¿ÏÎ­Î»ÎµÏÎ¼Î± ÎµÎ¹ÎºÏÎ½Î±Ï Î³Î¹Î± reading transparent"/>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30588" y="2366554"/>
            <a:ext cx="3395147" cy="395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85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p:cNvGraphicFramePr>
          <p:nvPr>
            <p:extLst>
              <p:ext uri="{D42A27DB-BD31-4B8C-83A1-F6EECF244321}">
                <p14:modId xmlns:p14="http://schemas.microsoft.com/office/powerpoint/2010/main" val="3036773623"/>
              </p:ext>
            </p:extLst>
          </p:nvPr>
        </p:nvGraphicFramePr>
        <p:xfrm>
          <a:off x="19299" y="587500"/>
          <a:ext cx="12039600" cy="6388100"/>
        </p:xfrm>
        <a:graphic>
          <a:graphicData uri="http://schemas.openxmlformats.org/presentationml/2006/ole">
            <mc:AlternateContent xmlns:mc="http://schemas.openxmlformats.org/markup-compatibility/2006">
              <mc:Choice xmlns:v="urn:schemas-microsoft-com:vml" Requires="v">
                <p:oleObj spid="_x0000_s16393" name="Chart" r:id="rId3" imgW="9401243" imgH="4991190" progId="Excel.Chart.8">
                  <p:embed/>
                </p:oleObj>
              </mc:Choice>
              <mc:Fallback>
                <p:oleObj name="Chart" r:id="rId3" imgW="9401243" imgH="4991190" progId="Excel.Chart.8">
                  <p:embed/>
                  <p:pic>
                    <p:nvPicPr>
                      <p:cNvPr id="63490" name="Object 2"/>
                      <p:cNvPicPr>
                        <a:picLocks noChangeArrowheads="1"/>
                      </p:cNvPicPr>
                      <p:nvPr/>
                    </p:nvPicPr>
                    <p:blipFill>
                      <a:blip r:embed="rId4"/>
                      <a:srcRect/>
                      <a:stretch>
                        <a:fillRect/>
                      </a:stretch>
                    </p:blipFill>
                    <p:spPr bwMode="auto">
                      <a:xfrm>
                        <a:off x="19299" y="587500"/>
                        <a:ext cx="12039600" cy="6388100"/>
                      </a:xfrm>
                      <a:prstGeom prst="rect">
                        <a:avLst/>
                      </a:prstGeom>
                      <a:noFill/>
                      <a:ln>
                        <a:noFill/>
                      </a:ln>
                    </p:spPr>
                  </p:pic>
                </p:oleObj>
              </mc:Fallback>
            </mc:AlternateContent>
          </a:graphicData>
        </a:graphic>
      </p:graphicFrame>
      <p:sp>
        <p:nvSpPr>
          <p:cNvPr id="63491" name="Text Box 3"/>
          <p:cNvSpPr txBox="1">
            <a:spLocks noChangeArrowheads="1"/>
          </p:cNvSpPr>
          <p:nvPr/>
        </p:nvSpPr>
        <p:spPr bwMode="auto">
          <a:xfrm>
            <a:off x="767557" y="1"/>
            <a:ext cx="11423650" cy="73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Το Ελληνικό μυθιστόρημα, το αγαπημένο των Ελλήνων. Το 1/3 των αναγνωστών δηλώνει ότι διάβασε ελληνικό μυθιστόρημα μέσα στον τελευταίο χρόνο </a:t>
            </a:r>
          </a:p>
        </p:txBody>
      </p:sp>
      <p:sp>
        <p:nvSpPr>
          <p:cNvPr id="63492" name="Text Box 4"/>
          <p:cNvSpPr txBox="1">
            <a:spLocks noChangeArrowheads="1"/>
          </p:cNvSpPr>
          <p:nvPr/>
        </p:nvSpPr>
        <p:spPr bwMode="auto">
          <a:xfrm>
            <a:off x="8184357" y="773114"/>
            <a:ext cx="384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190558751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p:cNvGraphicFramePr>
          <p:nvPr>
            <p:extLst>
              <p:ext uri="{D42A27DB-BD31-4B8C-83A1-F6EECF244321}">
                <p14:modId xmlns:p14="http://schemas.microsoft.com/office/powerpoint/2010/main" val="1593254261"/>
              </p:ext>
            </p:extLst>
          </p:nvPr>
        </p:nvGraphicFramePr>
        <p:xfrm>
          <a:off x="-177800" y="816270"/>
          <a:ext cx="12407900" cy="6261100"/>
        </p:xfrm>
        <a:graphic>
          <a:graphicData uri="http://schemas.openxmlformats.org/presentationml/2006/ole">
            <mc:AlternateContent xmlns:mc="http://schemas.openxmlformats.org/markup-compatibility/2006">
              <mc:Choice xmlns:v="urn:schemas-microsoft-com:vml" Requires="v">
                <p:oleObj spid="_x0000_s17417" name="Chart" r:id="rId3" imgW="9401243" imgH="4743450" progId="Excel.Chart.8">
                  <p:embed/>
                </p:oleObj>
              </mc:Choice>
              <mc:Fallback>
                <p:oleObj name="Chart" r:id="rId3" imgW="9401243" imgH="4743450" progId="Excel.Chart.8">
                  <p:embed/>
                  <p:pic>
                    <p:nvPicPr>
                      <p:cNvPr id="64514" name="Object 2"/>
                      <p:cNvPicPr>
                        <a:picLocks noChangeArrowheads="1"/>
                      </p:cNvPicPr>
                      <p:nvPr/>
                    </p:nvPicPr>
                    <p:blipFill>
                      <a:blip r:embed="rId4"/>
                      <a:srcRect/>
                      <a:stretch>
                        <a:fillRect/>
                      </a:stretch>
                    </p:blipFill>
                    <p:spPr bwMode="auto">
                      <a:xfrm>
                        <a:off x="-177800" y="816270"/>
                        <a:ext cx="124079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5" name="Text Box 3"/>
          <p:cNvSpPr txBox="1">
            <a:spLocks noChangeArrowheads="1"/>
          </p:cNvSpPr>
          <p:nvPr/>
        </p:nvSpPr>
        <p:spPr bwMode="auto">
          <a:xfrm>
            <a:off x="767557" y="102315"/>
            <a:ext cx="1147445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sz="1800" dirty="0"/>
              <a:t>Η ερώτηση του τελευταίου βιβλίου που διαβάστηκε, φέρνει στην πρώτη θέση το ξένο μυθιστόρημα, στη δεύτερη το ελληνικό και στην τρίτη θέση τα ιστορικά βιβλία. </a:t>
            </a:r>
            <a:r>
              <a:rPr lang="el-GR" altLang="el-GR" sz="1400" i="1" dirty="0"/>
              <a:t>Μήπως θεωρούμε ότι διαβάζουμε κυρίως ελληνικό μυθιστόρημα αλλά στην πράξη διαβάζουμε περισσότερο ξένους συγγραφείς; Σε κάθε περίπτωση η σύγκριση των δύο ερωτήσεων (τι διαβάζουμε και ποιο είναι το τελευταίο βιβλίο που διαβάσαμε) έχει ενδιαφέρον.</a:t>
            </a:r>
            <a:endParaRPr lang="el-GR" altLang="el-GR" sz="1800" i="1" dirty="0"/>
          </a:p>
        </p:txBody>
      </p:sp>
      <p:sp>
        <p:nvSpPr>
          <p:cNvPr id="64516" name="Text Box 4"/>
          <p:cNvSpPr txBox="1">
            <a:spLocks noChangeArrowheads="1"/>
          </p:cNvSpPr>
          <p:nvPr/>
        </p:nvSpPr>
        <p:spPr bwMode="auto">
          <a:xfrm>
            <a:off x="9120983" y="2312989"/>
            <a:ext cx="312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32409640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551373" y="204323"/>
            <a:ext cx="1056005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gn="r">
              <a:lnSpc>
                <a:spcPct val="110000"/>
              </a:lnSpc>
              <a:spcBef>
                <a:spcPct val="30000"/>
              </a:spcBef>
              <a:buClr>
                <a:schemeClr val="folHlink"/>
              </a:buClr>
              <a:buSzPct val="150000"/>
              <a:buFont typeface="Wingdings" panose="05000000000000000000" pitchFamily="2" charset="2"/>
              <a:buNone/>
              <a:defRPr sz="32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Ταυτότητα της έρευνας</a:t>
            </a:r>
            <a:r>
              <a:rPr lang="en-US" altLang="el-GR" dirty="0"/>
              <a:t> </a:t>
            </a:r>
            <a:endParaRPr lang="el-GR" altLang="el-GR" dirty="0"/>
          </a:p>
        </p:txBody>
      </p:sp>
      <p:sp>
        <p:nvSpPr>
          <p:cNvPr id="7" name="Text Box 6"/>
          <p:cNvSpPr txBox="1">
            <a:spLocks noChangeArrowheads="1"/>
          </p:cNvSpPr>
          <p:nvPr/>
        </p:nvSpPr>
        <p:spPr bwMode="auto">
          <a:xfrm>
            <a:off x="4066318" y="1151793"/>
            <a:ext cx="7876634" cy="473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  Έρευνα προσωπικών συνεντεύξεων σε νοικοκυριά, με χρήση</a:t>
            </a:r>
            <a:r>
              <a:rPr lang="en-US" altLang="el-GR" sz="1800" b="1" dirty="0">
                <a:latin typeface="Arial" panose="020B0604020202020204" pitchFamily="34" charset="0"/>
              </a:rPr>
              <a:t> tablet</a:t>
            </a:r>
            <a:endParaRPr lang="el-GR" altLang="el-GR" sz="1800" b="1" dirty="0">
              <a:latin typeface="Arial" panose="020B0604020202020204" pitchFamily="34" charset="0"/>
            </a:endParaRP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  Πανελλαδικό δείγμα (Ν=</a:t>
            </a:r>
            <a:r>
              <a:rPr lang="en-US" altLang="el-GR" sz="1800" b="1" dirty="0">
                <a:latin typeface="Arial" panose="020B0604020202020204" pitchFamily="34" charset="0"/>
              </a:rPr>
              <a:t>1</a:t>
            </a:r>
            <a:r>
              <a:rPr lang="el-GR" altLang="el-GR" sz="1800" b="1" dirty="0">
                <a:latin typeface="Arial" panose="020B0604020202020204" pitchFamily="34" charset="0"/>
              </a:rPr>
              <a:t>674 άτομα σε ηλικίες 18-74 χρ.)</a:t>
            </a: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Τυχαία </a:t>
            </a:r>
            <a:r>
              <a:rPr lang="el-GR" altLang="el-GR" sz="1800" b="1" dirty="0" err="1">
                <a:latin typeface="Arial" panose="020B0604020202020204" pitchFamily="34" charset="0"/>
              </a:rPr>
              <a:t>στρωματοποιημένη</a:t>
            </a:r>
            <a:r>
              <a:rPr lang="el-GR" altLang="el-GR" sz="1800" b="1" dirty="0">
                <a:latin typeface="Arial" panose="020B0604020202020204" pitchFamily="34" charset="0"/>
              </a:rPr>
              <a:t> δειγματοληψία</a:t>
            </a: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  Δομημένο ερωτηματολόγιο διάρκειας 15 λεπτών, ενταγμένο στο ερωτηματολόγιο της έρευνας </a:t>
            </a:r>
            <a:r>
              <a:rPr lang="en-US" altLang="el-GR" sz="1800" b="1" dirty="0">
                <a:latin typeface="Arial" panose="020B0604020202020204" pitchFamily="34" charset="0"/>
              </a:rPr>
              <a:t>“People of Greece”</a:t>
            </a:r>
            <a:endParaRPr lang="el-GR" altLang="el-GR" sz="1800" b="1" dirty="0">
              <a:latin typeface="Arial" panose="020B0604020202020204" pitchFamily="34" charset="0"/>
            </a:endParaRP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  Τα αποτελέσματα ζυγίστηκαν σύμφωνα με τα στοιχεία της Ελληνικής Στατιστικής Αρχής (2011) ως προς το φύλο, την ηλικία και την περιοχή</a:t>
            </a:r>
            <a:endParaRPr lang="en-US" altLang="el-GR" sz="1800" b="1" dirty="0">
              <a:latin typeface="Arial" panose="020B0604020202020204" pitchFamily="34" charset="0"/>
            </a:endParaRP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 Περίοδος διεξαγωγής: Νοέμβριος-Δεκέμβριος 2018</a:t>
            </a:r>
            <a:endParaRPr lang="en-US" altLang="el-GR" sz="1800" b="1" dirty="0">
              <a:latin typeface="Arial" panose="020B0604020202020204" pitchFamily="34" charset="0"/>
            </a:endParaRPr>
          </a:p>
          <a:p>
            <a:pPr algn="r" eaLnBrk="1" hangingPunct="1">
              <a:lnSpc>
                <a:spcPct val="125000"/>
              </a:lnSpc>
              <a:spcBef>
                <a:spcPct val="50000"/>
              </a:spcBef>
              <a:buClr>
                <a:srgbClr val="FF0000"/>
              </a:buClr>
              <a:buFont typeface="Wingdings" panose="05000000000000000000" pitchFamily="2" charset="2"/>
              <a:buChar char="ü"/>
            </a:pPr>
            <a:r>
              <a:rPr lang="el-GR" altLang="el-GR" sz="1800" b="1" dirty="0">
                <a:latin typeface="Arial" panose="020B0604020202020204" pitchFamily="34" charset="0"/>
              </a:rPr>
              <a:t>Έλεγχοι ποιότητας: σύμφωνα με τις προδιαγραφές </a:t>
            </a:r>
            <a:r>
              <a:rPr lang="en-US" altLang="el-GR" sz="1800" b="1" dirty="0">
                <a:latin typeface="Arial" panose="020B0604020202020204" pitchFamily="34" charset="0"/>
              </a:rPr>
              <a:t>ESOMAR, </a:t>
            </a:r>
            <a:r>
              <a:rPr lang="el-GR" altLang="el-GR" sz="1800" b="1" dirty="0">
                <a:latin typeface="Arial" panose="020B0604020202020204" pitchFamily="34" charset="0"/>
              </a:rPr>
              <a:t>ΣΕΔΕΑ / ΠΕΣΣ</a:t>
            </a:r>
          </a:p>
        </p:txBody>
      </p:sp>
      <p:pic>
        <p:nvPicPr>
          <p:cNvPr id="8" name="Picture 18" descr="map_greece_143_E53T34"/>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326997"/>
            <a:ext cx="4479837" cy="386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88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720307" y="4430399"/>
            <a:ext cx="84709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dirty="0">
                <a:solidFill>
                  <a:schemeClr val="accent2">
                    <a:lumMod val="60000"/>
                    <a:lumOff val="40000"/>
                  </a:schemeClr>
                </a:solidFill>
                <a:latin typeface="Verdana" panose="020B0604030504040204" pitchFamily="34" charset="0"/>
                <a:cs typeface="Arial" panose="020B0604020202020204" pitchFamily="34" charset="0"/>
              </a:rPr>
              <a:t>Πώς επιλέγουν, από πού ενημερώνονται και προμηθεύονται βιβλία οι Έλληνες</a:t>
            </a:r>
          </a:p>
        </p:txBody>
      </p:sp>
      <p:pic>
        <p:nvPicPr>
          <p:cNvPr id="62468" name="Picture 4" descr="Î£ÏÎµÏÎ¹ÎºÎ® ÎµÎ¹ÎºÏÎ½Î±"/>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35154" y="2509403"/>
            <a:ext cx="3585153" cy="358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4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extLst>
              <p:ext uri="{D42A27DB-BD31-4B8C-83A1-F6EECF244321}">
                <p14:modId xmlns:p14="http://schemas.microsoft.com/office/powerpoint/2010/main" val="1789605502"/>
              </p:ext>
            </p:extLst>
          </p:nvPr>
        </p:nvGraphicFramePr>
        <p:xfrm>
          <a:off x="-94613" y="831834"/>
          <a:ext cx="12184063" cy="5830887"/>
        </p:xfrm>
        <a:graphic>
          <a:graphicData uri="http://schemas.openxmlformats.org/presentationml/2006/ole">
            <mc:AlternateContent xmlns:mc="http://schemas.openxmlformats.org/markup-compatibility/2006">
              <mc:Choice xmlns:v="urn:schemas-microsoft-com:vml" Requires="v">
                <p:oleObj spid="_x0000_s18441" name="Chart" r:id="rId4" imgW="9401243" imgH="4495710" progId="Excel.Chart.8">
                  <p:embed/>
                </p:oleObj>
              </mc:Choice>
              <mc:Fallback>
                <p:oleObj name="Chart" r:id="rId4" imgW="9401243" imgH="4495710" progId="Excel.Chart.8">
                  <p:embed/>
                  <p:pic>
                    <p:nvPicPr>
                      <p:cNvPr id="66562" name="Object 2"/>
                      <p:cNvPicPr>
                        <a:picLocks noChangeAspect="1" noChangeArrowheads="1"/>
                      </p:cNvPicPr>
                      <p:nvPr/>
                    </p:nvPicPr>
                    <p:blipFill>
                      <a:blip r:embed="rId5"/>
                      <a:srcRect/>
                      <a:stretch>
                        <a:fillRect/>
                      </a:stretch>
                    </p:blipFill>
                    <p:spPr bwMode="auto">
                      <a:xfrm>
                        <a:off x="-94613" y="831834"/>
                        <a:ext cx="12184063"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3" name="Text Box 3"/>
          <p:cNvSpPr txBox="1">
            <a:spLocks noChangeArrowheads="1"/>
          </p:cNvSpPr>
          <p:nvPr/>
        </p:nvSpPr>
        <p:spPr bwMode="auto">
          <a:xfrm>
            <a:off x="767557" y="52582"/>
            <a:ext cx="1142365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Κριτήρια επιλογής του τελευταίου βιβλίου που διάβασαν: εκτός από το θέμα του βιβλίου, σημαντικά ποσοστά για τις συστάσεις από φίλους-γνωστούς και το οπισθόφυλλο </a:t>
            </a:r>
          </a:p>
        </p:txBody>
      </p:sp>
      <p:sp>
        <p:nvSpPr>
          <p:cNvPr id="66564" name="Text Box 4"/>
          <p:cNvSpPr txBox="1">
            <a:spLocks noChangeArrowheads="1"/>
          </p:cNvSpPr>
          <p:nvPr/>
        </p:nvSpPr>
        <p:spPr bwMode="auto">
          <a:xfrm>
            <a:off x="8091931" y="5600144"/>
            <a:ext cx="384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Ν=723, αναγνώστες</a:t>
            </a:r>
          </a:p>
        </p:txBody>
      </p:sp>
    </p:spTree>
    <p:extLst>
      <p:ext uri="{BB962C8B-B14F-4D97-AF65-F5344CB8AC3E}">
        <p14:creationId xmlns:p14="http://schemas.microsoft.com/office/powerpoint/2010/main" val="18389763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extLst>
              <p:ext uri="{D42A27DB-BD31-4B8C-83A1-F6EECF244321}">
                <p14:modId xmlns:p14="http://schemas.microsoft.com/office/powerpoint/2010/main" val="2150806938"/>
              </p:ext>
            </p:extLst>
          </p:nvPr>
        </p:nvGraphicFramePr>
        <p:xfrm>
          <a:off x="-131948" y="1197593"/>
          <a:ext cx="12153900" cy="5511800"/>
        </p:xfrm>
        <a:graphic>
          <a:graphicData uri="http://schemas.openxmlformats.org/presentationml/2006/ole">
            <mc:AlternateContent xmlns:mc="http://schemas.openxmlformats.org/markup-compatibility/2006">
              <mc:Choice xmlns:v="urn:schemas-microsoft-com:vml" Requires="v">
                <p:oleObj spid="_x0000_s19466" name="Chart" r:id="rId4" imgW="9401243" imgH="4257675" progId="Excel.Chart.8">
                  <p:embed/>
                </p:oleObj>
              </mc:Choice>
              <mc:Fallback>
                <p:oleObj name="Chart" r:id="rId4" imgW="9401243" imgH="4257675" progId="Excel.Chart.8">
                  <p:embed/>
                  <p:pic>
                    <p:nvPicPr>
                      <p:cNvPr id="68610" name="Object 2"/>
                      <p:cNvPicPr>
                        <a:picLocks noChangeAspect="1" noChangeArrowheads="1"/>
                      </p:cNvPicPr>
                      <p:nvPr/>
                    </p:nvPicPr>
                    <p:blipFill>
                      <a:blip r:embed="rId5"/>
                      <a:srcRect/>
                      <a:stretch>
                        <a:fillRect/>
                      </a:stretch>
                    </p:blipFill>
                    <p:spPr bwMode="auto">
                      <a:xfrm>
                        <a:off x="-131948" y="1197593"/>
                        <a:ext cx="121539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1" name="Text Box 3"/>
          <p:cNvSpPr txBox="1">
            <a:spLocks noChangeArrowheads="1"/>
          </p:cNvSpPr>
          <p:nvPr/>
        </p:nvSpPr>
        <p:spPr bwMode="auto">
          <a:xfrm>
            <a:off x="767557" y="3446"/>
            <a:ext cx="1142365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Διαφορές ξένης-ελληνικής λογοτεχνίας: Στην Ελληνική λογοτεχνία  ο συγγραφέας είναι πολύ σημαντικός, ενώ όταν επιλέγουν ξένη μετρούν συγκριτικά περισσότερο οι συστάσεις, η περίληψη στο οπισθόφυλλο, οι κριτικές, η κυκλοφορία, τα βραβεία και η τιμή</a:t>
            </a:r>
          </a:p>
        </p:txBody>
      </p:sp>
    </p:spTree>
    <p:extLst>
      <p:ext uri="{BB962C8B-B14F-4D97-AF65-F5344CB8AC3E}">
        <p14:creationId xmlns:p14="http://schemas.microsoft.com/office/powerpoint/2010/main" val="23525216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
          <p:cNvSpPr>
            <a:spLocks noChangeArrowheads="1"/>
          </p:cNvSpPr>
          <p:nvPr/>
        </p:nvSpPr>
        <p:spPr bwMode="auto">
          <a:xfrm>
            <a:off x="795" y="3547564"/>
            <a:ext cx="12190413" cy="2554545"/>
          </a:xfrm>
          <a:prstGeom prst="rect">
            <a:avLst/>
          </a:prstGeom>
          <a:solidFill>
            <a:schemeClr val="tx1">
              <a:alpha val="50980"/>
            </a:schemeClr>
          </a:solidFill>
          <a:ln>
            <a:noFill/>
          </a:ln>
          <a:effectLs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br>
              <a:rPr lang="el-GR" altLang="el-GR" sz="3200" b="1">
                <a:solidFill>
                  <a:srgbClr val="FFFFFF"/>
                </a:solidFill>
              </a:rPr>
            </a:br>
            <a:br>
              <a:rPr lang="el-GR" altLang="el-GR" sz="3200" b="1">
                <a:solidFill>
                  <a:srgbClr val="FFFFFF"/>
                </a:solidFill>
              </a:rPr>
            </a:br>
            <a:br>
              <a:rPr lang="el-GR" altLang="el-GR" sz="3200" b="1">
                <a:solidFill>
                  <a:srgbClr val="FFFFFF"/>
                </a:solidFill>
              </a:rPr>
            </a:br>
            <a:br>
              <a:rPr lang="el-GR" altLang="el-GR" sz="3200" b="1">
                <a:solidFill>
                  <a:srgbClr val="FFFFFF"/>
                </a:solidFill>
              </a:rPr>
            </a:br>
            <a:endParaRPr lang="el-GR" altLang="el-GR" sz="3200" b="1">
              <a:solidFill>
                <a:srgbClr val="FFFFFF"/>
              </a:solidFill>
            </a:endParaRPr>
          </a:p>
        </p:txBody>
      </p:sp>
      <p:sp>
        <p:nvSpPr>
          <p:cNvPr id="70659" name="Rectangle 10"/>
          <p:cNvSpPr>
            <a:spLocks noChangeArrowheads="1"/>
          </p:cNvSpPr>
          <p:nvPr/>
        </p:nvSpPr>
        <p:spPr bwMode="auto">
          <a:xfrm>
            <a:off x="795" y="1975488"/>
            <a:ext cx="12190413" cy="1465262"/>
          </a:xfrm>
          <a:prstGeom prst="rect">
            <a:avLst/>
          </a:prstGeom>
          <a:solidFill>
            <a:srgbClr val="C0C0C0">
              <a:alpha val="5098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br>
              <a:rPr lang="el-GR" altLang="el-GR" sz="1800" b="1">
                <a:solidFill>
                  <a:srgbClr val="FFFFFF"/>
                </a:solidFill>
              </a:rPr>
            </a:br>
            <a:br>
              <a:rPr lang="el-GR" altLang="el-GR" sz="1800" b="1">
                <a:solidFill>
                  <a:srgbClr val="FFFFFF"/>
                </a:solidFill>
              </a:rPr>
            </a:br>
            <a:br>
              <a:rPr lang="el-GR" altLang="el-GR" sz="1800" b="1">
                <a:solidFill>
                  <a:srgbClr val="FFFFFF"/>
                </a:solidFill>
              </a:rPr>
            </a:br>
            <a:br>
              <a:rPr lang="el-GR" altLang="el-GR" sz="1800" b="1">
                <a:solidFill>
                  <a:srgbClr val="FFFFFF"/>
                </a:solidFill>
              </a:rPr>
            </a:br>
            <a:endParaRPr lang="el-GR" altLang="el-GR" sz="1800" b="1">
              <a:solidFill>
                <a:srgbClr val="FFFFFF"/>
              </a:solidFill>
            </a:endParaRPr>
          </a:p>
        </p:txBody>
      </p:sp>
      <p:graphicFrame>
        <p:nvGraphicFramePr>
          <p:cNvPr id="70660" name="Object 2"/>
          <p:cNvGraphicFramePr>
            <a:graphicFrameLocks noChangeAspect="1"/>
          </p:cNvGraphicFramePr>
          <p:nvPr>
            <p:extLst>
              <p:ext uri="{D42A27DB-BD31-4B8C-83A1-F6EECF244321}">
                <p14:modId xmlns:p14="http://schemas.microsoft.com/office/powerpoint/2010/main" val="2811586489"/>
              </p:ext>
            </p:extLst>
          </p:nvPr>
        </p:nvGraphicFramePr>
        <p:xfrm>
          <a:off x="-38100" y="871676"/>
          <a:ext cx="12153900" cy="5909130"/>
        </p:xfrm>
        <a:graphic>
          <a:graphicData uri="http://schemas.openxmlformats.org/presentationml/2006/ole">
            <mc:AlternateContent xmlns:mc="http://schemas.openxmlformats.org/markup-compatibility/2006">
              <mc:Choice xmlns:v="urn:schemas-microsoft-com:vml" Requires="v">
                <p:oleObj spid="_x0000_s20491" name="Chart" r:id="rId4" imgW="9401243" imgH="5334090" progId="Excel.Chart.8">
                  <p:embed/>
                </p:oleObj>
              </mc:Choice>
              <mc:Fallback>
                <p:oleObj name="Chart" r:id="rId4" imgW="9401243" imgH="5334090" progId="Excel.Chart.8">
                  <p:embed/>
                  <p:pic>
                    <p:nvPicPr>
                      <p:cNvPr id="70660" name="Object 2"/>
                      <p:cNvPicPr>
                        <a:picLocks noChangeAspect="1" noChangeArrowheads="1"/>
                      </p:cNvPicPr>
                      <p:nvPr/>
                    </p:nvPicPr>
                    <p:blipFill>
                      <a:blip r:embed="rId5"/>
                      <a:srcRect/>
                      <a:stretch>
                        <a:fillRect/>
                      </a:stretch>
                    </p:blipFill>
                    <p:spPr bwMode="auto">
                      <a:xfrm>
                        <a:off x="-38100" y="871676"/>
                        <a:ext cx="12153900" cy="5909130"/>
                      </a:xfrm>
                      <a:prstGeom prst="rect">
                        <a:avLst/>
                      </a:prstGeom>
                      <a:noFill/>
                      <a:ln>
                        <a:noFill/>
                      </a:ln>
                    </p:spPr>
                  </p:pic>
                </p:oleObj>
              </mc:Fallback>
            </mc:AlternateContent>
          </a:graphicData>
        </a:graphic>
      </p:graphicFrame>
      <p:sp>
        <p:nvSpPr>
          <p:cNvPr id="70661" name="Text Box 3"/>
          <p:cNvSpPr txBox="1">
            <a:spLocks noChangeArrowheads="1"/>
          </p:cNvSpPr>
          <p:nvPr/>
        </p:nvSpPr>
        <p:spPr bwMode="auto">
          <a:xfrm>
            <a:off x="767557" y="141290"/>
            <a:ext cx="1142365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Από πού ενημερώνονται: Ιδιαίτερα σημαντικός ο ρόλος του βιβλιοπωλείου του </a:t>
            </a:r>
            <a:r>
              <a:rPr lang="en-US" altLang="el-GR" dirty="0"/>
              <a:t>word of mouth </a:t>
            </a:r>
            <a:r>
              <a:rPr lang="el-GR" altLang="el-GR" dirty="0"/>
              <a:t>και των εκθέσεων βιβλίου</a:t>
            </a:r>
          </a:p>
        </p:txBody>
      </p:sp>
      <p:sp>
        <p:nvSpPr>
          <p:cNvPr id="3" name="Ορθογώνιο 2">
            <a:extLst>
              <a:ext uri="{FF2B5EF4-FFF2-40B4-BE49-F238E27FC236}">
                <a16:creationId xmlns:a16="http://schemas.microsoft.com/office/drawing/2014/main" id="{0E0A2EFA-EAEA-4FBD-B56E-D66AE7259BE4}"/>
              </a:ext>
            </a:extLst>
          </p:cNvPr>
          <p:cNvSpPr/>
          <p:nvPr/>
        </p:nvSpPr>
        <p:spPr>
          <a:xfrm>
            <a:off x="7104856" y="5275557"/>
            <a:ext cx="3960813" cy="4318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ctr">
              <a:defRPr/>
            </a:pPr>
            <a:r>
              <a:rPr lang="en-US" altLang="el-GR" b="1" dirty="0">
                <a:solidFill>
                  <a:srgbClr val="006600"/>
                </a:solidFill>
                <a:latin typeface="Arial" panose="020B0604020202020204" pitchFamily="34" charset="0"/>
              </a:rPr>
              <a:t>Social Media </a:t>
            </a:r>
            <a:r>
              <a:rPr lang="en-US" altLang="el-GR" sz="1000" i="1" dirty="0">
                <a:solidFill>
                  <a:srgbClr val="006600"/>
                </a:solidFill>
                <a:latin typeface="Arial" panose="020B0604020202020204" pitchFamily="34" charset="0"/>
              </a:rPr>
              <a:t>(</a:t>
            </a:r>
            <a:r>
              <a:rPr lang="el-GR" altLang="el-GR" sz="1000" i="1" dirty="0">
                <a:solidFill>
                  <a:srgbClr val="006600"/>
                </a:solidFill>
                <a:latin typeface="Arial" panose="020B0604020202020204" pitchFamily="34" charset="0"/>
              </a:rPr>
              <a:t>συγγραφέων, δημοσιογράφων, βιβλιοπωλείων)</a:t>
            </a:r>
            <a:endParaRPr lang="el-GR" altLang="el-GR" b="1" dirty="0">
              <a:solidFill>
                <a:srgbClr val="006600"/>
              </a:solidFill>
              <a:latin typeface="Arial" panose="020B0604020202020204" pitchFamily="34" charset="0"/>
            </a:endParaRPr>
          </a:p>
        </p:txBody>
      </p:sp>
      <p:sp>
        <p:nvSpPr>
          <p:cNvPr id="7" name="Ορθογώνιο 6">
            <a:extLst>
              <a:ext uri="{FF2B5EF4-FFF2-40B4-BE49-F238E27FC236}">
                <a16:creationId xmlns:a16="http://schemas.microsoft.com/office/drawing/2014/main" id="{ADA39C99-F86A-42A2-9EFC-5DEE73D3C344}"/>
              </a:ext>
            </a:extLst>
          </p:cNvPr>
          <p:cNvSpPr/>
          <p:nvPr/>
        </p:nvSpPr>
        <p:spPr>
          <a:xfrm>
            <a:off x="7104857" y="3979365"/>
            <a:ext cx="3960812" cy="57467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ctr">
              <a:defRPr/>
            </a:pPr>
            <a:r>
              <a:rPr lang="el-GR" altLang="el-GR" sz="1600" b="1" dirty="0">
                <a:solidFill>
                  <a:srgbClr val="FF6600"/>
                </a:solidFill>
                <a:latin typeface="Arial" panose="020B0604020202020204" pitchFamily="34" charset="0"/>
              </a:rPr>
              <a:t>Σύγχρονοι τρόποι/</a:t>
            </a:r>
            <a:r>
              <a:rPr lang="en-US" altLang="el-GR" sz="1600" b="1" dirty="0">
                <a:solidFill>
                  <a:srgbClr val="FF6600"/>
                </a:solidFill>
                <a:latin typeface="Arial" panose="020B0604020202020204" pitchFamily="34" charset="0"/>
              </a:rPr>
              <a:t>Internet</a:t>
            </a:r>
            <a:r>
              <a:rPr lang="en-US" altLang="el-GR" dirty="0">
                <a:solidFill>
                  <a:srgbClr val="FF6600"/>
                </a:solidFill>
                <a:latin typeface="Arial" panose="020B0604020202020204" pitchFamily="34" charset="0"/>
              </a:rPr>
              <a:t> </a:t>
            </a:r>
            <a:r>
              <a:rPr lang="en-US" altLang="el-GR" sz="1050" i="1" dirty="0">
                <a:solidFill>
                  <a:srgbClr val="FF6600"/>
                </a:solidFill>
                <a:latin typeface="Arial" panose="020B0604020202020204" pitchFamily="34" charset="0"/>
              </a:rPr>
              <a:t>(</a:t>
            </a:r>
            <a:r>
              <a:rPr lang="el-GR" altLang="el-GR" sz="1050" i="1" dirty="0">
                <a:solidFill>
                  <a:srgbClr val="FF6600"/>
                </a:solidFill>
                <a:latin typeface="Arial" panose="020B0604020202020204" pitchFamily="34" charset="0"/>
              </a:rPr>
              <a:t>άρθρα, </a:t>
            </a:r>
            <a:r>
              <a:rPr lang="en-US" altLang="el-GR" sz="1050" i="1" dirty="0">
                <a:solidFill>
                  <a:srgbClr val="FF6600"/>
                </a:solidFill>
                <a:latin typeface="Arial" panose="020B0604020202020204" pitchFamily="34" charset="0"/>
              </a:rPr>
              <a:t>site </a:t>
            </a:r>
            <a:r>
              <a:rPr lang="el-GR" altLang="el-GR" sz="1050" i="1" dirty="0">
                <a:solidFill>
                  <a:srgbClr val="FF6600"/>
                </a:solidFill>
                <a:latin typeface="Arial" panose="020B0604020202020204" pitchFamily="34" charset="0"/>
              </a:rPr>
              <a:t>βιβλιοπωλείων, διαφημίσεις, διαδικτυακά λογοτεχνικά περιοδικά, </a:t>
            </a:r>
            <a:r>
              <a:rPr lang="en-US" altLang="el-GR" sz="1050" i="1" dirty="0" err="1">
                <a:solidFill>
                  <a:srgbClr val="FF6600"/>
                </a:solidFill>
                <a:latin typeface="Arial" panose="020B0604020202020204" pitchFamily="34" charset="0"/>
              </a:rPr>
              <a:t>biblionet</a:t>
            </a:r>
            <a:r>
              <a:rPr lang="en-US" altLang="el-GR" dirty="0">
                <a:solidFill>
                  <a:srgbClr val="FF6600"/>
                </a:solidFill>
                <a:latin typeface="Arial" panose="020B0604020202020204" pitchFamily="34" charset="0"/>
              </a:rPr>
              <a:t>)</a:t>
            </a:r>
            <a:endParaRPr lang="el-GR" altLang="el-GR" sz="1600" b="1" dirty="0">
              <a:solidFill>
                <a:srgbClr val="FF6600"/>
              </a:solidFill>
              <a:latin typeface="Arial" panose="020B0604020202020204" pitchFamily="34" charset="0"/>
            </a:endParaRPr>
          </a:p>
        </p:txBody>
      </p:sp>
      <p:sp>
        <p:nvSpPr>
          <p:cNvPr id="8" name="Ορθογώνιο 7">
            <a:extLst>
              <a:ext uri="{FF2B5EF4-FFF2-40B4-BE49-F238E27FC236}">
                <a16:creationId xmlns:a16="http://schemas.microsoft.com/office/drawing/2014/main" id="{2DE2A9F5-6341-4172-94C1-5F59E4AC14A6}"/>
              </a:ext>
            </a:extLst>
          </p:cNvPr>
          <p:cNvSpPr/>
          <p:nvPr/>
        </p:nvSpPr>
        <p:spPr>
          <a:xfrm>
            <a:off x="7031833" y="2610939"/>
            <a:ext cx="4033836" cy="57626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ctr">
              <a:defRPr/>
            </a:pPr>
            <a:r>
              <a:rPr lang="el-GR" altLang="el-GR" b="1" dirty="0">
                <a:solidFill>
                  <a:srgbClr val="002060"/>
                </a:solidFill>
                <a:latin typeface="Arial" panose="020B0604020202020204" pitchFamily="34" charset="0"/>
              </a:rPr>
              <a:t>Παραδοσιακοί τρόποι </a:t>
            </a:r>
            <a:r>
              <a:rPr lang="en-US" altLang="el-GR" sz="1000" i="1" dirty="0">
                <a:solidFill>
                  <a:srgbClr val="002060"/>
                </a:solidFill>
                <a:latin typeface="Arial" panose="020B0604020202020204" pitchFamily="34" charset="0"/>
              </a:rPr>
              <a:t>(</a:t>
            </a:r>
            <a:r>
              <a:rPr lang="el-GR" altLang="el-GR" sz="1000" i="1" dirty="0">
                <a:solidFill>
                  <a:srgbClr val="002060"/>
                </a:solidFill>
                <a:latin typeface="Arial" panose="020B0604020202020204" pitchFamily="34" charset="0"/>
              </a:rPr>
              <a:t>περιοδικά, τηλεόραση, εφημερίδες, κατάλογοι ραδιόφωνο, επίσκεψη σε βιβλιοθήκες</a:t>
            </a:r>
            <a:r>
              <a:rPr lang="en-US" altLang="el-GR" sz="1200" dirty="0">
                <a:solidFill>
                  <a:srgbClr val="002060"/>
                </a:solidFill>
                <a:latin typeface="Arial" panose="020B0604020202020204" pitchFamily="34" charset="0"/>
              </a:rPr>
              <a:t>)</a:t>
            </a:r>
            <a:endParaRPr lang="el-GR" altLang="el-GR" b="1" dirty="0">
              <a:solidFill>
                <a:srgbClr val="002060"/>
              </a:solidFill>
              <a:latin typeface="Arial" panose="020B0604020202020204" pitchFamily="34" charset="0"/>
            </a:endParaRPr>
          </a:p>
        </p:txBody>
      </p:sp>
      <p:sp>
        <p:nvSpPr>
          <p:cNvPr id="70665" name="Text Box 4"/>
          <p:cNvSpPr txBox="1">
            <a:spLocks noChangeArrowheads="1"/>
          </p:cNvSpPr>
          <p:nvPr/>
        </p:nvSpPr>
        <p:spPr bwMode="auto">
          <a:xfrm>
            <a:off x="33419" y="6458356"/>
            <a:ext cx="3843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800" b="1" dirty="0">
                <a:latin typeface="Arial" panose="020B0604020202020204" pitchFamily="34" charset="0"/>
              </a:rPr>
              <a:t>Ν=723, αναγνώστες</a:t>
            </a:r>
          </a:p>
        </p:txBody>
      </p:sp>
      <p:sp>
        <p:nvSpPr>
          <p:cNvPr id="70666" name="AutoShape 11"/>
          <p:cNvSpPr>
            <a:spLocks/>
          </p:cNvSpPr>
          <p:nvPr/>
        </p:nvSpPr>
        <p:spPr bwMode="auto">
          <a:xfrm>
            <a:off x="6239669" y="2084139"/>
            <a:ext cx="431800" cy="1295400"/>
          </a:xfrm>
          <a:prstGeom prst="rightBrace">
            <a:avLst>
              <a:gd name="adj1" fmla="val 25000"/>
              <a:gd name="adj2" fmla="val 50000"/>
            </a:avLst>
          </a:prstGeom>
          <a:noFill/>
          <a:ln w="9525">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endParaRPr lang="el-GR" altLang="el-GR"/>
          </a:p>
        </p:txBody>
      </p:sp>
      <p:sp>
        <p:nvSpPr>
          <p:cNvPr id="70667" name="AutoShape 13"/>
          <p:cNvSpPr>
            <a:spLocks/>
          </p:cNvSpPr>
          <p:nvPr/>
        </p:nvSpPr>
        <p:spPr bwMode="auto">
          <a:xfrm>
            <a:off x="6300819" y="3607126"/>
            <a:ext cx="431800" cy="1295400"/>
          </a:xfrm>
          <a:prstGeom prst="rightBrace">
            <a:avLst>
              <a:gd name="adj1" fmla="val 25000"/>
              <a:gd name="adj2" fmla="val 50000"/>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endParaRPr lang="el-GR" altLang="el-GR"/>
          </a:p>
        </p:txBody>
      </p:sp>
      <p:sp>
        <p:nvSpPr>
          <p:cNvPr id="70668" name="AutoShape 14"/>
          <p:cNvSpPr>
            <a:spLocks/>
          </p:cNvSpPr>
          <p:nvPr/>
        </p:nvSpPr>
        <p:spPr bwMode="auto">
          <a:xfrm>
            <a:off x="6300819" y="5131889"/>
            <a:ext cx="431800" cy="719137"/>
          </a:xfrm>
          <a:prstGeom prst="rightBrace">
            <a:avLst>
              <a:gd name="adj1" fmla="val 13879"/>
              <a:gd name="adj2" fmla="val 50000"/>
            </a:avLst>
          </a:prstGeom>
          <a:noFill/>
          <a:ln w="9525">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endParaRPr lang="el-GR" altLang="el-GR"/>
          </a:p>
        </p:txBody>
      </p:sp>
    </p:spTree>
    <p:extLst>
      <p:ext uri="{BB962C8B-B14F-4D97-AF65-F5344CB8AC3E}">
        <p14:creationId xmlns:p14="http://schemas.microsoft.com/office/powerpoint/2010/main" val="5534105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ChangeAspect="1"/>
          </p:cNvGraphicFramePr>
          <p:nvPr>
            <p:extLst>
              <p:ext uri="{D42A27DB-BD31-4B8C-83A1-F6EECF244321}">
                <p14:modId xmlns:p14="http://schemas.microsoft.com/office/powerpoint/2010/main" val="1534649803"/>
              </p:ext>
            </p:extLst>
          </p:nvPr>
        </p:nvGraphicFramePr>
        <p:xfrm>
          <a:off x="11113" y="878075"/>
          <a:ext cx="12184062" cy="5831484"/>
        </p:xfrm>
        <a:graphic>
          <a:graphicData uri="http://schemas.openxmlformats.org/presentationml/2006/ole">
            <mc:AlternateContent xmlns:mc="http://schemas.openxmlformats.org/markup-compatibility/2006">
              <mc:Choice xmlns:v="urn:schemas-microsoft-com:vml" Requires="v">
                <p:oleObj spid="_x0000_s21513" name="Chart" r:id="rId4" imgW="9401243" imgH="4648290" progId="Excel.Chart.8">
                  <p:embed/>
                </p:oleObj>
              </mc:Choice>
              <mc:Fallback>
                <p:oleObj name="Chart" r:id="rId4" imgW="9401243" imgH="4648290" progId="Excel.Chart.8">
                  <p:embed/>
                  <p:pic>
                    <p:nvPicPr>
                      <p:cNvPr id="72706" name="Object 2"/>
                      <p:cNvPicPr>
                        <a:picLocks noChangeAspect="1" noChangeArrowheads="1"/>
                      </p:cNvPicPr>
                      <p:nvPr/>
                    </p:nvPicPr>
                    <p:blipFill>
                      <a:blip r:embed="rId5"/>
                      <a:srcRect/>
                      <a:stretch>
                        <a:fillRect/>
                      </a:stretch>
                    </p:blipFill>
                    <p:spPr bwMode="auto">
                      <a:xfrm>
                        <a:off x="11113" y="878075"/>
                        <a:ext cx="12184062" cy="5831484"/>
                      </a:xfrm>
                      <a:prstGeom prst="rect">
                        <a:avLst/>
                      </a:prstGeom>
                      <a:noFill/>
                      <a:ln>
                        <a:noFill/>
                      </a:ln>
                    </p:spPr>
                  </p:pic>
                </p:oleObj>
              </mc:Fallback>
            </mc:AlternateContent>
          </a:graphicData>
        </a:graphic>
      </p:graphicFrame>
      <p:sp>
        <p:nvSpPr>
          <p:cNvPr id="72707" name="Text Box 3"/>
          <p:cNvSpPr txBox="1">
            <a:spLocks noChangeArrowheads="1"/>
          </p:cNvSpPr>
          <p:nvPr/>
        </p:nvSpPr>
        <p:spPr bwMode="auto">
          <a:xfrm>
            <a:off x="767557" y="174743"/>
            <a:ext cx="1142365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Από πού προμηθεύονται τα βιβλία που διαβάζουν: εξίσου σημαντικά τα μεγάλα και τα συνοικιακά βιβλιοπωλεία</a:t>
            </a:r>
          </a:p>
        </p:txBody>
      </p:sp>
      <p:sp>
        <p:nvSpPr>
          <p:cNvPr id="72708" name="Text Box 4"/>
          <p:cNvSpPr txBox="1">
            <a:spLocks noChangeArrowheads="1"/>
          </p:cNvSpPr>
          <p:nvPr/>
        </p:nvSpPr>
        <p:spPr bwMode="auto">
          <a:xfrm>
            <a:off x="91014" y="6351547"/>
            <a:ext cx="384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800" b="1" dirty="0">
                <a:latin typeface="Arial" panose="020B0604020202020204" pitchFamily="34" charset="0"/>
              </a:rPr>
              <a:t>Ν=723, αναγνώστες</a:t>
            </a:r>
          </a:p>
        </p:txBody>
      </p:sp>
      <mc:AlternateContent xmlns:mc="http://schemas.openxmlformats.org/markup-compatibility/2006" xmlns:p14="http://schemas.microsoft.com/office/powerpoint/2010/main">
        <mc:Choice Requires="p14">
          <p:contentPart p14:bwMode="auto" r:id="rId6">
            <p14:nvContentPartPr>
              <p14:cNvPr id="230411" name="Ink 230410">
                <a:extLst>
                  <a:ext uri="{FF2B5EF4-FFF2-40B4-BE49-F238E27FC236}">
                    <a16:creationId xmlns:a16="http://schemas.microsoft.com/office/drawing/2014/main" id="{14DAD82C-B319-4972-B8CA-D780F17128E3}"/>
                  </a:ext>
                </a:extLst>
              </p14:cNvPr>
              <p14:cNvContentPartPr/>
              <p14:nvPr/>
            </p14:nvContentPartPr>
            <p14:xfrm>
              <a:off x="10405840" y="894040"/>
              <a:ext cx="25200" cy="9000"/>
            </p14:xfrm>
          </p:contentPart>
        </mc:Choice>
        <mc:Fallback xmlns="">
          <p:pic>
            <p:nvPicPr>
              <p:cNvPr id="230411" name="Ink 230410">
                <a:extLst>
                  <a:ext uri="{FF2B5EF4-FFF2-40B4-BE49-F238E27FC236}">
                    <a16:creationId xmlns:a16="http://schemas.microsoft.com/office/drawing/2014/main" id="{14DAD82C-B319-4972-B8CA-D780F17128E3}"/>
                  </a:ext>
                </a:extLst>
              </p:cNvPr>
              <p:cNvPicPr/>
              <p:nvPr/>
            </p:nvPicPr>
            <p:blipFill>
              <a:blip r:embed="rId7"/>
              <a:stretch>
                <a:fillRect/>
              </a:stretch>
            </p:blipFill>
            <p:spPr>
              <a:xfrm>
                <a:off x="10398640" y="887560"/>
                <a:ext cx="41760" cy="24840"/>
              </a:xfrm>
              <a:prstGeom prst="rect">
                <a:avLst/>
              </a:prstGeom>
            </p:spPr>
          </p:pic>
        </mc:Fallback>
      </mc:AlternateContent>
    </p:spTree>
    <p:extLst>
      <p:ext uri="{BB962C8B-B14F-4D97-AF65-F5344CB8AC3E}">
        <p14:creationId xmlns:p14="http://schemas.microsoft.com/office/powerpoint/2010/main" val="21341082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Ορθογώνιο 6"/>
          <p:cNvSpPr>
            <a:spLocks noChangeArrowheads="1"/>
          </p:cNvSpPr>
          <p:nvPr/>
        </p:nvSpPr>
        <p:spPr bwMode="auto">
          <a:xfrm>
            <a:off x="869157" y="30280"/>
            <a:ext cx="1123156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110000"/>
              </a:lnSpc>
              <a:spcBef>
                <a:spcPct val="30000"/>
              </a:spcBef>
              <a:buClr>
                <a:schemeClr val="folHlink"/>
              </a:buClr>
              <a:buSzPct val="150000"/>
              <a:buFont typeface="Wingdings" panose="05000000000000000000" pitchFamily="2" charset="2"/>
              <a:buNone/>
            </a:pPr>
            <a:r>
              <a:rPr lang="en-US" altLang="el-GR" dirty="0">
                <a:solidFill>
                  <a:schemeClr val="accent2">
                    <a:lumMod val="60000"/>
                    <a:lumOff val="40000"/>
                  </a:schemeClr>
                </a:solidFill>
                <a:latin typeface="Verdana" panose="020B0604030504040204" pitchFamily="34" charset="0"/>
                <a:cs typeface="Arial" panose="020B0604020202020204" pitchFamily="34" charset="0"/>
              </a:rPr>
              <a:t>H </a:t>
            </a:r>
            <a:r>
              <a:rPr lang="el-GR" altLang="el-GR" dirty="0">
                <a:solidFill>
                  <a:schemeClr val="accent2">
                    <a:lumMod val="60000"/>
                    <a:lumOff val="40000"/>
                  </a:schemeClr>
                </a:solidFill>
                <a:latin typeface="Verdana" panose="020B0604030504040204" pitchFamily="34" charset="0"/>
                <a:cs typeface="Arial" panose="020B0604020202020204" pitchFamily="34" charset="0"/>
              </a:rPr>
              <a:t>τιμή σημαντικότερη από την ποιότητα του χαρτιού και της έκδοσης: το 1/3 των αναγνωστών δέχεται να πληρώσει κάτι παραπάνω για την ποιότητα της έκδοσης</a:t>
            </a:r>
          </a:p>
        </p:txBody>
      </p:sp>
      <p:graphicFrame>
        <p:nvGraphicFramePr>
          <p:cNvPr id="74755" name="Αντικείμενο 1"/>
          <p:cNvGraphicFramePr>
            <a:graphicFrameLocks noChangeAspect="1"/>
          </p:cNvGraphicFramePr>
          <p:nvPr>
            <p:extLst>
              <p:ext uri="{D42A27DB-BD31-4B8C-83A1-F6EECF244321}">
                <p14:modId xmlns:p14="http://schemas.microsoft.com/office/powerpoint/2010/main" val="165102757"/>
              </p:ext>
            </p:extLst>
          </p:nvPr>
        </p:nvGraphicFramePr>
        <p:xfrm>
          <a:off x="407194" y="752476"/>
          <a:ext cx="10915650" cy="5853113"/>
        </p:xfrm>
        <a:graphic>
          <a:graphicData uri="http://schemas.openxmlformats.org/presentationml/2006/ole">
            <mc:AlternateContent xmlns:mc="http://schemas.openxmlformats.org/markup-compatibility/2006">
              <mc:Choice xmlns:v="urn:schemas-microsoft-com:vml" Requires="v">
                <p:oleObj spid="_x0000_s22537" name="Chart" r:id="rId3" imgW="9105900" imgH="4886325" progId="Excel.Chart.8">
                  <p:embed/>
                </p:oleObj>
              </mc:Choice>
              <mc:Fallback>
                <p:oleObj name="Chart" r:id="rId3" imgW="9105900" imgH="4886325" progId="Excel.Chart.8">
                  <p:embed/>
                  <p:pic>
                    <p:nvPicPr>
                      <p:cNvPr id="74755" name="Αντικείμενο 1"/>
                      <p:cNvPicPr>
                        <a:picLocks noChangeAspect="1" noChangeArrowheads="1"/>
                      </p:cNvPicPr>
                      <p:nvPr/>
                    </p:nvPicPr>
                    <p:blipFill>
                      <a:blip r:embed="rId4"/>
                      <a:srcRect/>
                      <a:stretch>
                        <a:fillRect/>
                      </a:stretch>
                    </p:blipFill>
                    <p:spPr bwMode="auto">
                      <a:xfrm>
                        <a:off x="407194" y="752476"/>
                        <a:ext cx="1091565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6" name="Γραφή 5">
                <a:extLst>
                  <a:ext uri="{FF2B5EF4-FFF2-40B4-BE49-F238E27FC236}">
                    <a16:creationId xmlns:a16="http://schemas.microsoft.com/office/drawing/2014/main" id="{DEAD490C-F990-4A66-8A33-FD1AEE9D8DD6}"/>
                  </a:ext>
                </a:extLst>
              </p14:cNvPr>
              <p14:cNvContentPartPr/>
              <p14:nvPr/>
            </p14:nvContentPartPr>
            <p14:xfrm>
              <a:off x="12612807" y="1447940"/>
              <a:ext cx="360" cy="360"/>
            </p14:xfrm>
          </p:contentPart>
        </mc:Choice>
        <mc:Fallback xmlns="">
          <p:pic>
            <p:nvPicPr>
              <p:cNvPr id="6" name="Γραφή 5">
                <a:extLst>
                  <a:ext uri="{FF2B5EF4-FFF2-40B4-BE49-F238E27FC236}">
                    <a16:creationId xmlns:a16="http://schemas.microsoft.com/office/drawing/2014/main" id="{DEAD490C-F990-4A66-8A33-FD1AEE9D8DD6}"/>
                  </a:ext>
                </a:extLst>
              </p:cNvPr>
              <p:cNvPicPr/>
              <p:nvPr/>
            </p:nvPicPr>
            <p:blipFill>
              <a:blip r:embed="rId6"/>
              <a:stretch>
                <a:fillRect/>
              </a:stretch>
            </p:blipFill>
            <p:spPr>
              <a:xfrm>
                <a:off x="12603807" y="143894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Γραφή 7">
                <a:extLst>
                  <a:ext uri="{FF2B5EF4-FFF2-40B4-BE49-F238E27FC236}">
                    <a16:creationId xmlns:a16="http://schemas.microsoft.com/office/drawing/2014/main" id="{3F097654-2D76-4254-BC46-CB7A0742F98E}"/>
                  </a:ext>
                </a:extLst>
              </p14:cNvPr>
              <p14:cNvContentPartPr/>
              <p14:nvPr/>
            </p14:nvContentPartPr>
            <p14:xfrm>
              <a:off x="14035167" y="2209700"/>
              <a:ext cx="360" cy="360"/>
            </p14:xfrm>
          </p:contentPart>
        </mc:Choice>
        <mc:Fallback xmlns="">
          <p:pic>
            <p:nvPicPr>
              <p:cNvPr id="8" name="Γραφή 7">
                <a:extLst>
                  <a:ext uri="{FF2B5EF4-FFF2-40B4-BE49-F238E27FC236}">
                    <a16:creationId xmlns:a16="http://schemas.microsoft.com/office/drawing/2014/main" id="{3F097654-2D76-4254-BC46-CB7A0742F98E}"/>
                  </a:ext>
                </a:extLst>
              </p:cNvPr>
              <p:cNvPicPr/>
              <p:nvPr/>
            </p:nvPicPr>
            <p:blipFill>
              <a:blip r:embed="rId6"/>
              <a:stretch>
                <a:fillRect/>
              </a:stretch>
            </p:blipFill>
            <p:spPr>
              <a:xfrm>
                <a:off x="14026167" y="2200700"/>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Γραφή 8">
                <a:extLst>
                  <a:ext uri="{FF2B5EF4-FFF2-40B4-BE49-F238E27FC236}">
                    <a16:creationId xmlns:a16="http://schemas.microsoft.com/office/drawing/2014/main" id="{9794BD8B-BB63-42F4-A237-1A8541845815}"/>
                  </a:ext>
                </a:extLst>
              </p14:cNvPr>
              <p14:cNvContentPartPr/>
              <p14:nvPr/>
            </p14:nvContentPartPr>
            <p14:xfrm>
              <a:off x="7265294" y="2946260"/>
              <a:ext cx="360" cy="360"/>
            </p14:xfrm>
          </p:contentPart>
        </mc:Choice>
        <mc:Fallback xmlns="">
          <p:pic>
            <p:nvPicPr>
              <p:cNvPr id="9" name="Γραφή 8">
                <a:extLst>
                  <a:ext uri="{FF2B5EF4-FFF2-40B4-BE49-F238E27FC236}">
                    <a16:creationId xmlns:a16="http://schemas.microsoft.com/office/drawing/2014/main" id="{9794BD8B-BB63-42F4-A237-1A8541845815}"/>
                  </a:ext>
                </a:extLst>
              </p:cNvPr>
              <p:cNvPicPr/>
              <p:nvPr/>
            </p:nvPicPr>
            <p:blipFill>
              <a:blip r:embed="rId9"/>
              <a:stretch>
                <a:fillRect/>
              </a:stretch>
            </p:blipFill>
            <p:spPr>
              <a:xfrm>
                <a:off x="7256294" y="2937260"/>
                <a:ext cx="18360" cy="18360"/>
              </a:xfrm>
              <a:prstGeom prst="rect">
                <a:avLst/>
              </a:prstGeom>
            </p:spPr>
          </p:pic>
        </mc:Fallback>
      </mc:AlternateContent>
    </p:spTree>
    <p:extLst>
      <p:ext uri="{BB962C8B-B14F-4D97-AF65-F5344CB8AC3E}">
        <p14:creationId xmlns:p14="http://schemas.microsoft.com/office/powerpoint/2010/main" val="2716722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936207" y="4273237"/>
            <a:ext cx="825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a:solidFill>
                  <a:schemeClr val="accent2">
                    <a:lumMod val="60000"/>
                    <a:lumOff val="40000"/>
                  </a:schemeClr>
                </a:solidFill>
                <a:latin typeface="Verdana" panose="020B0604030504040204" pitchFamily="34" charset="0"/>
                <a:cs typeface="Arial" panose="020B0604020202020204" pitchFamily="34" charset="0"/>
              </a:rPr>
              <a:t>Χώροι και δραστηριότητες για βιβλιόφιλους</a:t>
            </a:r>
          </a:p>
        </p:txBody>
      </p:sp>
      <p:pic>
        <p:nvPicPr>
          <p:cNvPr id="57346" name="Picture 2" descr="ÎÏÎ¿ÏÎ­Î»ÎµÏÎ¼Î± ÎµÎ¹ÎºÏÎ½Î±Ï Î³Î¹Î± reading transparent"/>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89964" y="2257364"/>
            <a:ext cx="3751407" cy="37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0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Grp="1" noChangeAspect="1"/>
          </p:cNvGraphicFramePr>
          <p:nvPr>
            <p:ph/>
            <p:extLst>
              <p:ext uri="{D42A27DB-BD31-4B8C-83A1-F6EECF244321}">
                <p14:modId xmlns:p14="http://schemas.microsoft.com/office/powerpoint/2010/main" val="696342560"/>
              </p:ext>
            </p:extLst>
          </p:nvPr>
        </p:nvGraphicFramePr>
        <p:xfrm>
          <a:off x="1281908" y="1143064"/>
          <a:ext cx="10175875" cy="5741987"/>
        </p:xfrm>
        <a:graphic>
          <a:graphicData uri="http://schemas.openxmlformats.org/presentationml/2006/ole">
            <mc:AlternateContent xmlns:mc="http://schemas.openxmlformats.org/markup-compatibility/2006">
              <mc:Choice xmlns:v="urn:schemas-microsoft-com:vml" Requires="v">
                <p:oleObj spid="_x0000_s23561" name="Chart" r:id="rId3" imgW="9115357" imgH="5143500" progId="Excel.Chart.8">
                  <p:embed/>
                </p:oleObj>
              </mc:Choice>
              <mc:Fallback>
                <p:oleObj name="Chart" r:id="rId3" imgW="9115357" imgH="5143500" progId="Excel.Chart.8">
                  <p:embed/>
                  <p:pic>
                    <p:nvPicPr>
                      <p:cNvPr id="76802" name="Object 2"/>
                      <p:cNvPicPr>
                        <a:picLocks noGrp="1" noChangeAspect="1" noChangeArrowheads="1"/>
                      </p:cNvPicPr>
                      <p:nvPr/>
                    </p:nvPicPr>
                    <p:blipFill>
                      <a:blip r:embed="rId4"/>
                      <a:srcRect/>
                      <a:stretch>
                        <a:fillRect/>
                      </a:stretch>
                    </p:blipFill>
                    <p:spPr bwMode="auto">
                      <a:xfrm>
                        <a:off x="1281908" y="1143064"/>
                        <a:ext cx="10175875"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3" name="Text Box 3"/>
          <p:cNvSpPr txBox="1">
            <a:spLocks noChangeArrowheads="1"/>
          </p:cNvSpPr>
          <p:nvPr/>
        </p:nvSpPr>
        <p:spPr bwMode="auto">
          <a:xfrm>
            <a:off x="807130" y="45819"/>
            <a:ext cx="11088687" cy="142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sz="1600" dirty="0"/>
              <a:t>Επίσκεψη/συμμετοχή ή πρόθεση επίσκεψης/συμμετοχής σε βιβλιοπωλεία, βιβλιοθήκες, δημόσιες αναγνώσεις βιβλίων, σεμινάρια δημιουργικής γραφής, λέσχες ανάγνωσης και παρουσιάσεις βιβλίων: Εκτός από τα βιβλιοπωλεία και τις παρουσιάσεις βιβλίων που συγκεντρώνουν τις περισσότερες αναφορές, οι δημόσιες αναγνώσεις, τα σεμινάρια δημιουργικής γραφής και οι λέσχες ανάγνωσης, παρότι μικρής απήχησης, μπορούν να διπλασιάσουν το κοινό τους </a:t>
            </a:r>
          </a:p>
        </p:txBody>
      </p:sp>
      <p:sp>
        <p:nvSpPr>
          <p:cNvPr id="76804" name="Text Box 4"/>
          <p:cNvSpPr txBox="1">
            <a:spLocks noChangeArrowheads="1"/>
          </p:cNvSpPr>
          <p:nvPr/>
        </p:nvSpPr>
        <p:spPr bwMode="auto">
          <a:xfrm>
            <a:off x="6699251" y="6351197"/>
            <a:ext cx="499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dirty="0"/>
              <a:t>Ν=729, αναγνώστες</a:t>
            </a:r>
          </a:p>
        </p:txBody>
      </p:sp>
    </p:spTree>
    <p:extLst>
      <p:ext uri="{BB962C8B-B14F-4D97-AF65-F5344CB8AC3E}">
        <p14:creationId xmlns:p14="http://schemas.microsoft.com/office/powerpoint/2010/main" val="60911355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4271169" y="4346230"/>
            <a:ext cx="7920038"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dirty="0">
                <a:solidFill>
                  <a:schemeClr val="accent2">
                    <a:lumMod val="60000"/>
                    <a:lumOff val="40000"/>
                  </a:schemeClr>
                </a:solidFill>
                <a:latin typeface="Verdana" panose="020B0604030504040204" pitchFamily="34" charset="0"/>
                <a:cs typeface="Arial" panose="020B0604020202020204" pitchFamily="34" charset="0"/>
              </a:rPr>
              <a:t>Γιατί χρειαζόμαστε μια εθνική πολιτική βιβλίων</a:t>
            </a:r>
          </a:p>
        </p:txBody>
      </p:sp>
      <p:pic>
        <p:nvPicPr>
          <p:cNvPr id="55302" name="Picture 6" descr="ÎÏÎ¿ÏÎ­Î»ÎµÏÎ¼Î± ÎµÎ¹ÎºÏÎ½Î±Ï Î³Î¹Î± reading transparent"/>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57123" y="1817649"/>
            <a:ext cx="4761142" cy="476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775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Αντικείμενο 1"/>
          <p:cNvGraphicFramePr>
            <a:graphicFrameLocks noChangeAspect="1"/>
          </p:cNvGraphicFramePr>
          <p:nvPr>
            <p:extLst>
              <p:ext uri="{D42A27DB-BD31-4B8C-83A1-F6EECF244321}">
                <p14:modId xmlns:p14="http://schemas.microsoft.com/office/powerpoint/2010/main" val="111185968"/>
              </p:ext>
            </p:extLst>
          </p:nvPr>
        </p:nvGraphicFramePr>
        <p:xfrm>
          <a:off x="500858" y="1303339"/>
          <a:ext cx="10861675" cy="4873625"/>
        </p:xfrm>
        <a:graphic>
          <a:graphicData uri="http://schemas.openxmlformats.org/presentationml/2006/ole">
            <mc:AlternateContent xmlns:mc="http://schemas.openxmlformats.org/markup-compatibility/2006">
              <mc:Choice xmlns:v="urn:schemas-microsoft-com:vml" Requires="v">
                <p:oleObj spid="_x0000_s24585" name="Chart" r:id="rId3" imgW="9401243" imgH="4867185" progId="Excel.Chart.8">
                  <p:embed/>
                </p:oleObj>
              </mc:Choice>
              <mc:Fallback>
                <p:oleObj name="Chart" r:id="rId3" imgW="9401243" imgH="4867185" progId="Excel.Chart.8">
                  <p:embed/>
                  <p:pic>
                    <p:nvPicPr>
                      <p:cNvPr id="78850" name="Αντικείμενο 1"/>
                      <p:cNvPicPr>
                        <a:picLocks noChangeAspect="1" noChangeArrowheads="1"/>
                      </p:cNvPicPr>
                      <p:nvPr/>
                    </p:nvPicPr>
                    <p:blipFill>
                      <a:blip r:embed="rId4"/>
                      <a:srcRect/>
                      <a:stretch>
                        <a:fillRect/>
                      </a:stretch>
                    </p:blipFill>
                    <p:spPr bwMode="auto">
                      <a:xfrm>
                        <a:off x="500858" y="1303339"/>
                        <a:ext cx="1086167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1" name="Text Box 3"/>
          <p:cNvSpPr txBox="1">
            <a:spLocks noChangeArrowheads="1"/>
          </p:cNvSpPr>
          <p:nvPr/>
        </p:nvSpPr>
        <p:spPr bwMode="auto">
          <a:xfrm>
            <a:off x="767557" y="123864"/>
            <a:ext cx="11593512" cy="67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16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sz="1800" dirty="0"/>
              <a:t>Η συνήθεια της ανάγνωσης δεν φαίνεται να δείχνει σημάδια ανόδου. 24% δηλώνουν ότι την προηγούμενη χρονιά διάβασαν λιγότερα βιβλία ενώ μόνο ένα 14% περισσότερα</a:t>
            </a:r>
          </a:p>
        </p:txBody>
      </p:sp>
      <p:sp>
        <p:nvSpPr>
          <p:cNvPr id="78852" name="Ορθογώνιο 5"/>
          <p:cNvSpPr>
            <a:spLocks noChangeArrowheads="1"/>
          </p:cNvSpPr>
          <p:nvPr/>
        </p:nvSpPr>
        <p:spPr bwMode="auto">
          <a:xfrm>
            <a:off x="3754615" y="6134080"/>
            <a:ext cx="836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n-US" sz="2000" b="1" dirty="0">
                <a:latin typeface="Arial" panose="020B0604020202020204" pitchFamily="34" charset="0"/>
              </a:rPr>
              <a:t>Αναγνώστες (</a:t>
            </a:r>
            <a:r>
              <a:rPr lang="en-US" altLang="en-US" sz="2000" b="1" dirty="0">
                <a:latin typeface="Arial" panose="020B0604020202020204" pitchFamily="34" charset="0"/>
              </a:rPr>
              <a:t>n=723)</a:t>
            </a:r>
            <a:endParaRPr lang="el-GR" altLang="en-US" sz="2000" b="1" dirty="0">
              <a:latin typeface="Arial" panose="020B0604020202020204" pitchFamily="34" charset="0"/>
            </a:endParaRPr>
          </a:p>
        </p:txBody>
      </p:sp>
    </p:spTree>
    <p:extLst>
      <p:ext uri="{BB962C8B-B14F-4D97-AF65-F5344CB8AC3E}">
        <p14:creationId xmlns:p14="http://schemas.microsoft.com/office/powerpoint/2010/main" val="149735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
          <p:cNvSpPr>
            <a:spLocks noChangeArrowheads="1"/>
          </p:cNvSpPr>
          <p:nvPr/>
        </p:nvSpPr>
        <p:spPr bwMode="auto">
          <a:xfrm>
            <a:off x="1786078" y="4512175"/>
            <a:ext cx="10105135" cy="7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lnSpc>
                <a:spcPct val="110000"/>
              </a:lnSpc>
              <a:spcBef>
                <a:spcPct val="30000"/>
              </a:spcBef>
              <a:buClr>
                <a:schemeClr val="folHlink"/>
              </a:buClr>
              <a:buSzPct val="150000"/>
              <a:buFont typeface="Wingdings" panose="05000000000000000000" pitchFamily="2" charset="2"/>
              <a:buNone/>
            </a:pPr>
            <a:r>
              <a:rPr lang="el-GR" altLang="el-GR" sz="4000" dirty="0">
                <a:solidFill>
                  <a:schemeClr val="accent2">
                    <a:lumMod val="60000"/>
                    <a:lumOff val="40000"/>
                  </a:schemeClr>
                </a:solidFill>
              </a:rPr>
              <a:t>Πόσο και ποιοι διαβάζουν;</a:t>
            </a:r>
            <a:endParaRPr lang="en-GB" altLang="el-GR" sz="3600" dirty="0">
              <a:solidFill>
                <a:schemeClr val="accent2">
                  <a:lumMod val="60000"/>
                  <a:lumOff val="40000"/>
                </a:schemeClr>
              </a:solidFill>
            </a:endParaRPr>
          </a:p>
        </p:txBody>
      </p:sp>
      <p:pic>
        <p:nvPicPr>
          <p:cNvPr id="65542" name="Picture 6" descr="ÎÏÎ¿ÏÎ­Î»ÎµÏÎ¼Î± ÎµÎ¹ÎºÏÎ½Î±Ï Î³Î¹Î± readin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9336" y="2510126"/>
            <a:ext cx="3429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4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C052B5D5-6E2C-4E1D-9C8E-3E7B7C77FBBC}"/>
              </a:ext>
            </a:extLst>
          </p:cNvPr>
          <p:cNvSpPr/>
          <p:nvPr/>
        </p:nvSpPr>
        <p:spPr>
          <a:xfrm>
            <a:off x="6239669" y="981076"/>
            <a:ext cx="5951538" cy="5688013"/>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ndParaRPr>
          </a:p>
        </p:txBody>
      </p:sp>
      <p:graphicFrame>
        <p:nvGraphicFramePr>
          <p:cNvPr id="79875" name="Αντικείμενο 1"/>
          <p:cNvGraphicFramePr>
            <a:graphicFrameLocks noChangeAspect="1"/>
          </p:cNvGraphicFramePr>
          <p:nvPr>
            <p:extLst>
              <p:ext uri="{D42A27DB-BD31-4B8C-83A1-F6EECF244321}">
                <p14:modId xmlns:p14="http://schemas.microsoft.com/office/powerpoint/2010/main" val="3717043280"/>
              </p:ext>
            </p:extLst>
          </p:nvPr>
        </p:nvGraphicFramePr>
        <p:xfrm>
          <a:off x="6389688" y="261938"/>
          <a:ext cx="8205787" cy="6149975"/>
        </p:xfrm>
        <a:graphic>
          <a:graphicData uri="http://schemas.openxmlformats.org/presentationml/2006/ole">
            <mc:AlternateContent xmlns:mc="http://schemas.openxmlformats.org/markup-compatibility/2006">
              <mc:Choice xmlns:v="urn:schemas-microsoft-com:vml" Requires="v">
                <p:oleObj spid="_x0000_s25609" name="Chart" r:id="rId3" imgW="8229600" imgH="6172200" progId="Excel.Chart.8">
                  <p:embed/>
                </p:oleObj>
              </mc:Choice>
              <mc:Fallback>
                <p:oleObj name="Chart" r:id="rId3" imgW="8229600" imgH="6172200" progId="Excel.Chart.8">
                  <p:embed/>
                  <p:pic>
                    <p:nvPicPr>
                      <p:cNvPr id="79875" name="Αντικείμενο 1"/>
                      <p:cNvPicPr>
                        <a:picLocks noChangeAspect="1" noChangeArrowheads="1"/>
                      </p:cNvPicPr>
                      <p:nvPr/>
                    </p:nvPicPr>
                    <p:blipFill>
                      <a:blip r:embed="rId4"/>
                      <a:srcRect/>
                      <a:stretch>
                        <a:fillRect/>
                      </a:stretch>
                    </p:blipFill>
                    <p:spPr bwMode="auto">
                      <a:xfrm>
                        <a:off x="6389688" y="261938"/>
                        <a:ext cx="8205787"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76" name="Ορθογώνιο 1"/>
          <p:cNvSpPr>
            <a:spLocks noChangeArrowheads="1"/>
          </p:cNvSpPr>
          <p:nvPr/>
        </p:nvSpPr>
        <p:spPr bwMode="auto">
          <a:xfrm>
            <a:off x="767558" y="71236"/>
            <a:ext cx="11304587"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110000"/>
              </a:lnSpc>
              <a:spcBef>
                <a:spcPct val="30000"/>
              </a:spcBef>
              <a:buClr>
                <a:schemeClr val="folHlink"/>
              </a:buClr>
              <a:buSzPct val="150000"/>
              <a:buFont typeface="Wingdings" panose="05000000000000000000" pitchFamily="2" charset="2"/>
              <a:buNone/>
            </a:pPr>
            <a:r>
              <a:rPr lang="el-GR" altLang="el-GR" dirty="0">
                <a:solidFill>
                  <a:schemeClr val="accent2">
                    <a:lumMod val="60000"/>
                    <a:lumOff val="40000"/>
                  </a:schemeClr>
                </a:solidFill>
                <a:latin typeface="Verdana" panose="020B0604030504040204" pitchFamily="34" charset="0"/>
                <a:cs typeface="Arial" panose="020B0604020202020204" pitchFamily="34" charset="0"/>
              </a:rPr>
              <a:t>Το 1/3 από όσους έχουν διαβάσει μέσα στον τελευταίο χρόνο, έχουν διαβάσει μόνο 1 βιβλίο και περίπου το άλλο 1/4 έχει διαβάσει πάνω από 8 βιβλία</a:t>
            </a:r>
          </a:p>
        </p:txBody>
      </p:sp>
      <p:sp>
        <p:nvSpPr>
          <p:cNvPr id="79877" name="Ορθογώνιο 6"/>
          <p:cNvSpPr>
            <a:spLocks noChangeArrowheads="1"/>
          </p:cNvSpPr>
          <p:nvPr/>
        </p:nvSpPr>
        <p:spPr bwMode="auto">
          <a:xfrm>
            <a:off x="507208" y="3957639"/>
            <a:ext cx="3889375" cy="574675"/>
          </a:xfrm>
          <a:prstGeom prst="rect">
            <a:avLst/>
          </a:prstGeom>
          <a:solidFill>
            <a:srgbClr val="666699"/>
          </a:solidFill>
          <a:ln w="12700" algn="ctr">
            <a:solidFill>
              <a:srgbClr val="666699"/>
            </a:solidFill>
            <a:miter lim="800000"/>
            <a:headEnd/>
            <a:tailEnd/>
          </a:ln>
        </p:spPr>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600" b="1">
                <a:solidFill>
                  <a:srgbClr val="FFFFFF"/>
                </a:solidFill>
                <a:latin typeface="Arial" panose="020B0604020202020204" pitchFamily="34" charset="0"/>
              </a:rPr>
              <a:t>Αραιοί</a:t>
            </a:r>
            <a:endParaRPr lang="en-US" altLang="el-GR" sz="1600" b="1">
              <a:solidFill>
                <a:srgbClr val="FFFFFF"/>
              </a:solidFill>
              <a:latin typeface="Arial" panose="020B0604020202020204" pitchFamily="34" charset="0"/>
            </a:endParaRPr>
          </a:p>
          <a:p>
            <a:r>
              <a:rPr lang="en-US" altLang="el-GR">
                <a:solidFill>
                  <a:srgbClr val="FFFFFF"/>
                </a:solidFill>
                <a:latin typeface="Arial" panose="020B0604020202020204" pitchFamily="34" charset="0"/>
              </a:rPr>
              <a:t>(2-3 </a:t>
            </a:r>
            <a:r>
              <a:rPr lang="el-GR" altLang="el-GR">
                <a:solidFill>
                  <a:srgbClr val="FFFFFF"/>
                </a:solidFill>
                <a:latin typeface="Arial" panose="020B0604020202020204" pitchFamily="34" charset="0"/>
              </a:rPr>
              <a:t>βιβλία):</a:t>
            </a:r>
            <a:r>
              <a:rPr lang="el-GR" altLang="el-GR" sz="1600" b="1">
                <a:solidFill>
                  <a:srgbClr val="FFFFFF"/>
                </a:solidFill>
                <a:latin typeface="Arial" panose="020B0604020202020204" pitchFamily="34" charset="0"/>
              </a:rPr>
              <a:t> 24%</a:t>
            </a:r>
          </a:p>
        </p:txBody>
      </p:sp>
      <p:sp>
        <p:nvSpPr>
          <p:cNvPr id="79878" name="Ορθογώνιο 6"/>
          <p:cNvSpPr>
            <a:spLocks noChangeArrowheads="1"/>
          </p:cNvSpPr>
          <p:nvPr/>
        </p:nvSpPr>
        <p:spPr bwMode="auto">
          <a:xfrm>
            <a:off x="507208" y="2565401"/>
            <a:ext cx="3889375" cy="574675"/>
          </a:xfrm>
          <a:prstGeom prst="rect">
            <a:avLst/>
          </a:prstGeom>
          <a:solidFill>
            <a:srgbClr val="33CCC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600" b="1">
                <a:solidFill>
                  <a:srgbClr val="FFFFFF"/>
                </a:solidFill>
                <a:latin typeface="Arial" panose="020B0604020202020204" pitchFamily="34" charset="0"/>
              </a:rPr>
              <a:t>Μέτριοι</a:t>
            </a:r>
            <a:endParaRPr lang="en-US" altLang="el-GR" sz="1600" b="1">
              <a:solidFill>
                <a:srgbClr val="FFFFFF"/>
              </a:solidFill>
              <a:latin typeface="Arial" panose="020B0604020202020204" pitchFamily="34" charset="0"/>
            </a:endParaRPr>
          </a:p>
          <a:p>
            <a:r>
              <a:rPr lang="en-US" altLang="el-GR">
                <a:solidFill>
                  <a:srgbClr val="FFFFFF"/>
                </a:solidFill>
                <a:latin typeface="Arial" panose="020B0604020202020204" pitchFamily="34" charset="0"/>
              </a:rPr>
              <a:t>(4-7 </a:t>
            </a:r>
            <a:r>
              <a:rPr lang="el-GR" altLang="el-GR">
                <a:solidFill>
                  <a:srgbClr val="FFFFFF"/>
                </a:solidFill>
                <a:latin typeface="Arial" panose="020B0604020202020204" pitchFamily="34" charset="0"/>
              </a:rPr>
              <a:t>βιβλία):</a:t>
            </a:r>
            <a:r>
              <a:rPr lang="el-GR" altLang="el-GR" sz="1600" b="1">
                <a:solidFill>
                  <a:srgbClr val="FFFFFF"/>
                </a:solidFill>
                <a:latin typeface="Arial" panose="020B0604020202020204" pitchFamily="34" charset="0"/>
              </a:rPr>
              <a:t> 22%</a:t>
            </a:r>
          </a:p>
        </p:txBody>
      </p:sp>
      <p:sp>
        <p:nvSpPr>
          <p:cNvPr id="79879" name="AutoShape 14"/>
          <p:cNvSpPr>
            <a:spLocks noChangeArrowheads="1"/>
          </p:cNvSpPr>
          <p:nvPr/>
        </p:nvSpPr>
        <p:spPr bwMode="auto">
          <a:xfrm rot="10800000">
            <a:off x="4799808" y="1125538"/>
            <a:ext cx="3424237" cy="1079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880" name="Ορθογώνιο 6"/>
          <p:cNvSpPr>
            <a:spLocks noChangeArrowheads="1"/>
          </p:cNvSpPr>
          <p:nvPr/>
        </p:nvSpPr>
        <p:spPr bwMode="auto">
          <a:xfrm>
            <a:off x="507208" y="1412876"/>
            <a:ext cx="3889375" cy="574675"/>
          </a:xfrm>
          <a:prstGeom prst="rect">
            <a:avLst/>
          </a:prstGeom>
          <a:solidFill>
            <a:srgbClr val="FFFF00"/>
          </a:solidFill>
          <a:ln>
            <a:noFill/>
          </a:ln>
          <a:extLst>
            <a:ext uri="{91240B29-F687-4F45-9708-019B960494DF}">
              <a14:hiddenLine xmlns:a14="http://schemas.microsoft.com/office/drawing/2010/main" w="12700" algn="ctr">
                <a:solidFill>
                  <a:srgbClr val="666699"/>
                </a:solidFill>
                <a:miter lim="800000"/>
                <a:headEnd/>
                <a:tailEnd/>
              </a14:hiddenLine>
            </a:ext>
          </a:extLst>
        </p:spPr>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600" b="1">
                <a:solidFill>
                  <a:srgbClr val="000000"/>
                </a:solidFill>
                <a:latin typeface="Arial" panose="020B0604020202020204" pitchFamily="34" charset="0"/>
              </a:rPr>
              <a:t>Συχνοί</a:t>
            </a:r>
            <a:endParaRPr lang="en-US" altLang="el-GR" sz="1600" b="1">
              <a:solidFill>
                <a:srgbClr val="000000"/>
              </a:solidFill>
              <a:latin typeface="Arial" panose="020B0604020202020204" pitchFamily="34" charset="0"/>
            </a:endParaRPr>
          </a:p>
          <a:p>
            <a:r>
              <a:rPr lang="en-US" altLang="el-GR">
                <a:solidFill>
                  <a:srgbClr val="000000"/>
                </a:solidFill>
                <a:latin typeface="Arial" panose="020B0604020202020204" pitchFamily="34" charset="0"/>
              </a:rPr>
              <a:t>(8+ </a:t>
            </a:r>
            <a:r>
              <a:rPr lang="el-GR" altLang="el-GR">
                <a:solidFill>
                  <a:srgbClr val="000000"/>
                </a:solidFill>
                <a:latin typeface="Arial" panose="020B0604020202020204" pitchFamily="34" charset="0"/>
              </a:rPr>
              <a:t>βιβλία):</a:t>
            </a:r>
            <a:r>
              <a:rPr lang="el-GR" altLang="el-GR" sz="1600" b="1">
                <a:solidFill>
                  <a:srgbClr val="000000"/>
                </a:solidFill>
                <a:latin typeface="Arial" panose="020B0604020202020204" pitchFamily="34" charset="0"/>
              </a:rPr>
              <a:t> 2</a:t>
            </a:r>
            <a:r>
              <a:rPr lang="en-US" altLang="el-GR" sz="1600" b="1">
                <a:solidFill>
                  <a:srgbClr val="000000"/>
                </a:solidFill>
                <a:latin typeface="Arial" panose="020B0604020202020204" pitchFamily="34" charset="0"/>
              </a:rPr>
              <a:t>4</a:t>
            </a:r>
            <a:r>
              <a:rPr lang="el-GR" altLang="el-GR" sz="1600" b="1">
                <a:solidFill>
                  <a:srgbClr val="000000"/>
                </a:solidFill>
                <a:latin typeface="Arial" panose="020B0604020202020204" pitchFamily="34" charset="0"/>
              </a:rPr>
              <a:t>%</a:t>
            </a:r>
          </a:p>
        </p:txBody>
      </p:sp>
      <p:sp>
        <p:nvSpPr>
          <p:cNvPr id="79881" name="AutoShape 16"/>
          <p:cNvSpPr>
            <a:spLocks noChangeArrowheads="1"/>
          </p:cNvSpPr>
          <p:nvPr/>
        </p:nvSpPr>
        <p:spPr bwMode="auto">
          <a:xfrm rot="10800000">
            <a:off x="4799808" y="4941888"/>
            <a:ext cx="3424237" cy="1079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9882" name="Ορθογώνιο 6"/>
          <p:cNvSpPr>
            <a:spLocks noChangeArrowheads="1"/>
          </p:cNvSpPr>
          <p:nvPr/>
        </p:nvSpPr>
        <p:spPr bwMode="auto">
          <a:xfrm>
            <a:off x="527845" y="5229226"/>
            <a:ext cx="3857625" cy="574675"/>
          </a:xfrm>
          <a:prstGeom prst="rect">
            <a:avLst/>
          </a:prstGeom>
          <a:solidFill>
            <a:srgbClr val="FF0000"/>
          </a:solidFill>
          <a:ln>
            <a:noFill/>
          </a:ln>
          <a:extLst>
            <a:ext uri="{91240B29-F687-4F45-9708-019B960494DF}">
              <a14:hiddenLine xmlns:a14="http://schemas.microsoft.com/office/drawing/2010/main" w="12700" algn="ctr">
                <a:solidFill>
                  <a:srgbClr val="666699"/>
                </a:solidFill>
                <a:miter lim="800000"/>
                <a:headEnd/>
                <a:tailEnd/>
              </a14:hiddenLine>
            </a:ext>
          </a:extLst>
        </p:spPr>
        <p:txBody>
          <a:bodyPr anchor="ct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600" b="1">
                <a:solidFill>
                  <a:srgbClr val="FFFFFF"/>
                </a:solidFill>
                <a:latin typeface="Arial" panose="020B0604020202020204" pitchFamily="34" charset="0"/>
              </a:rPr>
              <a:t>Περιστασιακοί</a:t>
            </a:r>
            <a:endParaRPr lang="en-US" altLang="el-GR" sz="1600" b="1">
              <a:solidFill>
                <a:srgbClr val="FFFFFF"/>
              </a:solidFill>
              <a:latin typeface="Arial" panose="020B0604020202020204" pitchFamily="34" charset="0"/>
            </a:endParaRPr>
          </a:p>
          <a:p>
            <a:r>
              <a:rPr lang="en-US" altLang="el-GR">
                <a:solidFill>
                  <a:srgbClr val="FFFFFF"/>
                </a:solidFill>
                <a:latin typeface="Arial" panose="020B0604020202020204" pitchFamily="34" charset="0"/>
              </a:rPr>
              <a:t>(1 </a:t>
            </a:r>
            <a:r>
              <a:rPr lang="el-GR" altLang="el-GR">
                <a:solidFill>
                  <a:srgbClr val="FFFFFF"/>
                </a:solidFill>
                <a:latin typeface="Arial" panose="020B0604020202020204" pitchFamily="34" charset="0"/>
              </a:rPr>
              <a:t>βιβλίο):</a:t>
            </a:r>
            <a:r>
              <a:rPr lang="el-GR" altLang="el-GR" sz="1600" b="1">
                <a:solidFill>
                  <a:srgbClr val="FFFFFF"/>
                </a:solidFill>
                <a:latin typeface="Arial" panose="020B0604020202020204" pitchFamily="34" charset="0"/>
              </a:rPr>
              <a:t> 30%</a:t>
            </a:r>
          </a:p>
        </p:txBody>
      </p:sp>
      <p:sp>
        <p:nvSpPr>
          <p:cNvPr id="79883" name="AutoShape 16"/>
          <p:cNvSpPr>
            <a:spLocks noChangeArrowheads="1"/>
          </p:cNvSpPr>
          <p:nvPr/>
        </p:nvSpPr>
        <p:spPr bwMode="auto">
          <a:xfrm rot="10800000">
            <a:off x="4799808" y="3705225"/>
            <a:ext cx="3424237" cy="1079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l-GR"/>
          </a:p>
        </p:txBody>
      </p:sp>
      <p:sp>
        <p:nvSpPr>
          <p:cNvPr id="79884" name="AutoShape 16"/>
          <p:cNvSpPr>
            <a:spLocks noChangeArrowheads="1"/>
          </p:cNvSpPr>
          <p:nvPr/>
        </p:nvSpPr>
        <p:spPr bwMode="auto">
          <a:xfrm rot="10800000">
            <a:off x="4799808" y="2362200"/>
            <a:ext cx="3424237" cy="1079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l-GR"/>
          </a:p>
        </p:txBody>
      </p:sp>
    </p:spTree>
    <p:extLst>
      <p:ext uri="{BB962C8B-B14F-4D97-AF65-F5344CB8AC3E}">
        <p14:creationId xmlns:p14="http://schemas.microsoft.com/office/powerpoint/2010/main" val="1656860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78" name="Ink 277">
                <a:extLst>
                  <a:ext uri="{FF2B5EF4-FFF2-40B4-BE49-F238E27FC236}">
                    <a16:creationId xmlns:a16="http://schemas.microsoft.com/office/drawing/2014/main" id="{A6B7D5EF-B5D7-4202-BC62-5956A80061E4}"/>
                  </a:ext>
                </a:extLst>
              </p14:cNvPr>
              <p14:cNvContentPartPr/>
              <p14:nvPr/>
            </p14:nvContentPartPr>
            <p14:xfrm>
              <a:off x="257104" y="6272130"/>
              <a:ext cx="5760" cy="6480"/>
            </p14:xfrm>
          </p:contentPart>
        </mc:Choice>
        <mc:Fallback xmlns="">
          <p:pic>
            <p:nvPicPr>
              <p:cNvPr id="278" name="Ink 277">
                <a:extLst>
                  <a:ext uri="{FF2B5EF4-FFF2-40B4-BE49-F238E27FC236}">
                    <a16:creationId xmlns:a16="http://schemas.microsoft.com/office/drawing/2014/main" id="{A6B7D5EF-B5D7-4202-BC62-5956A80061E4}"/>
                  </a:ext>
                </a:extLst>
              </p:cNvPr>
              <p:cNvPicPr/>
              <p:nvPr/>
            </p:nvPicPr>
            <p:blipFill>
              <a:blip r:embed="rId4"/>
              <a:stretch>
                <a:fillRect/>
              </a:stretch>
            </p:blipFill>
            <p:spPr>
              <a:xfrm>
                <a:off x="245944" y="6260970"/>
                <a:ext cx="28080" cy="28800"/>
              </a:xfrm>
              <a:prstGeom prst="rect">
                <a:avLst/>
              </a:prstGeom>
            </p:spPr>
          </p:pic>
        </mc:Fallback>
      </mc:AlternateContent>
      <p:sp>
        <p:nvSpPr>
          <p:cNvPr id="80899" name="Text Box 3"/>
          <p:cNvSpPr txBox="1">
            <a:spLocks noChangeArrowheads="1"/>
          </p:cNvSpPr>
          <p:nvPr/>
        </p:nvSpPr>
        <p:spPr bwMode="auto">
          <a:xfrm>
            <a:off x="767557" y="142844"/>
            <a:ext cx="11593512" cy="46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sz="2400" dirty="0"/>
              <a:t>Η σχέση του Ελληνικού Πληθυσμού με την ανάγνωση</a:t>
            </a:r>
          </a:p>
        </p:txBody>
      </p:sp>
      <p:graphicFrame>
        <p:nvGraphicFramePr>
          <p:cNvPr id="80900" name="Αντικείμενο 1"/>
          <p:cNvGraphicFramePr>
            <a:graphicFrameLocks noChangeAspect="1"/>
          </p:cNvGraphicFramePr>
          <p:nvPr/>
        </p:nvGraphicFramePr>
        <p:xfrm>
          <a:off x="1054895" y="746126"/>
          <a:ext cx="9637713" cy="6429375"/>
        </p:xfrm>
        <a:graphic>
          <a:graphicData uri="http://schemas.openxmlformats.org/presentationml/2006/ole">
            <mc:AlternateContent xmlns:mc="http://schemas.openxmlformats.org/markup-compatibility/2006">
              <mc:Choice xmlns:v="urn:schemas-microsoft-com:vml" Requires="v">
                <p:oleObj spid="_x0000_s26632" name="Chart" r:id="rId5" imgW="6096000" imgH="4067085" progId="MSGraph.Chart.8">
                  <p:embed followColorScheme="full"/>
                </p:oleObj>
              </mc:Choice>
              <mc:Fallback>
                <p:oleObj name="Chart" r:id="rId5" imgW="6096000" imgH="4067085" progId="MSGraph.Chart.8">
                  <p:embed followColorScheme="full"/>
                  <p:pic>
                    <p:nvPicPr>
                      <p:cNvPr id="80900" name="Αντικείμενο 1"/>
                      <p:cNvPicPr>
                        <a:picLocks noChangeAspect="1" noChangeArrowheads="1"/>
                      </p:cNvPicPr>
                      <p:nvPr/>
                    </p:nvPicPr>
                    <p:blipFill>
                      <a:blip r:embed="rId6"/>
                      <a:srcRect/>
                      <a:stretch>
                        <a:fillRect/>
                      </a:stretch>
                    </p:blipFill>
                    <p:spPr bwMode="auto">
                      <a:xfrm>
                        <a:off x="1054895" y="746126"/>
                        <a:ext cx="9637713"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463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a:extLst>
              <a:ext uri="{FF2B5EF4-FFF2-40B4-BE49-F238E27FC236}">
                <a16:creationId xmlns:a16="http://schemas.microsoft.com/office/drawing/2014/main" id="{B4E46E77-53E1-43BE-8283-855DC1763C63}"/>
              </a:ext>
            </a:extLst>
          </p:cNvPr>
          <p:cNvSpPr>
            <a:spLocks noChangeArrowheads="1"/>
          </p:cNvSpPr>
          <p:nvPr/>
        </p:nvSpPr>
        <p:spPr bwMode="auto">
          <a:xfrm>
            <a:off x="9120983" y="2349500"/>
            <a:ext cx="3095625" cy="3856038"/>
          </a:xfrm>
          <a:prstGeom prst="rect">
            <a:avLst/>
          </a:prstGeom>
          <a:solidFill>
            <a:schemeClr val="bg1">
              <a:alpha val="43000"/>
            </a:schemeClr>
          </a:solidFill>
          <a:ln>
            <a:noFill/>
          </a:ln>
        </p:spPr>
        <p:txBody>
          <a:bodyPr lIns="68583" tIns="0" rIns="68583" bIns="0"/>
          <a:lstStyle>
            <a:lvl1pPr marL="174625" indent="-1746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nSpc>
                <a:spcPct val="90000"/>
              </a:lnSpc>
              <a:spcBef>
                <a:spcPct val="0"/>
              </a:spcBef>
              <a:buNone/>
              <a:defRPr/>
            </a:pPr>
            <a:r>
              <a:rPr lang="el-GR" altLang="el-GR" sz="1200" dirty="0">
                <a:cs typeface="Arial" charset="0"/>
                <a:sym typeface="Arial" charset="0"/>
              </a:rPr>
              <a:t>Ο δείκτης «Συναισθηματικής</a:t>
            </a:r>
            <a:r>
              <a:rPr lang="en-US" altLang="el-GR" sz="1200" dirty="0">
                <a:cs typeface="Arial" charset="0"/>
                <a:sym typeface="Arial" charset="0"/>
              </a:rPr>
              <a:t> </a:t>
            </a:r>
            <a:r>
              <a:rPr lang="el-GR" altLang="el-GR" sz="1200" dirty="0">
                <a:cs typeface="Arial" charset="0"/>
                <a:sym typeface="Arial" charset="0"/>
              </a:rPr>
              <a:t>ευημερίας»</a:t>
            </a:r>
            <a:r>
              <a:rPr lang="en-US" altLang="el-GR" sz="1200" dirty="0">
                <a:cs typeface="Arial" charset="0"/>
                <a:sym typeface="Arial" charset="0"/>
              </a:rPr>
              <a:t> </a:t>
            </a:r>
            <a:r>
              <a:rPr lang="el-GR" altLang="el-GR" sz="1200" dirty="0">
                <a:cs typeface="Arial" charset="0"/>
                <a:sym typeface="Arial" charset="0"/>
              </a:rPr>
              <a:t>υπολογίζεται με βάση το</a:t>
            </a:r>
            <a:r>
              <a:rPr lang="en-US" altLang="el-GR" sz="1200" dirty="0">
                <a:cs typeface="Arial" charset="0"/>
                <a:sym typeface="Arial" charset="0"/>
              </a:rPr>
              <a:t> </a:t>
            </a:r>
            <a:r>
              <a:rPr lang="el-GR" altLang="el-GR" sz="1200" dirty="0">
                <a:cs typeface="Arial" charset="0"/>
                <a:sym typeface="Arial" charset="0"/>
              </a:rPr>
              <a:t>πόσο συχνά έχουν</a:t>
            </a:r>
            <a:r>
              <a:rPr lang="en-US" altLang="el-GR" sz="1200" dirty="0">
                <a:cs typeface="Arial" charset="0"/>
                <a:sym typeface="Arial" charset="0"/>
              </a:rPr>
              <a:t> </a:t>
            </a:r>
            <a:r>
              <a:rPr lang="el-GR" altLang="el-GR" sz="1200" dirty="0">
                <a:cs typeface="Arial" charset="0"/>
                <a:sym typeface="Arial" charset="0"/>
              </a:rPr>
              <a:t>αισθανθεί τον</a:t>
            </a:r>
            <a:r>
              <a:rPr lang="en-US" altLang="el-GR" sz="1200" dirty="0">
                <a:cs typeface="Arial" charset="0"/>
                <a:sym typeface="Arial" charset="0"/>
              </a:rPr>
              <a:t> </a:t>
            </a:r>
            <a:r>
              <a:rPr lang="el-GR" altLang="el-GR" sz="1200" dirty="0">
                <a:cs typeface="Arial" charset="0"/>
                <a:sym typeface="Arial" charset="0"/>
              </a:rPr>
              <a:t>τελευταίο μήνα</a:t>
            </a:r>
          </a:p>
          <a:p>
            <a:pPr marL="252000" indent="0">
              <a:spcBef>
                <a:spcPts val="0"/>
              </a:spcBef>
              <a:buNone/>
              <a:defRPr/>
            </a:pPr>
            <a:r>
              <a:rPr lang="el-GR" sz="1100" i="1" dirty="0">
                <a:cs typeface="Arial" charset="0"/>
              </a:rPr>
              <a:t>1) </a:t>
            </a:r>
            <a:r>
              <a:rPr lang="el-GR" sz="1050" i="1" dirty="0">
                <a:cs typeface="Arial" charset="0"/>
              </a:rPr>
              <a:t>θετικά             </a:t>
            </a:r>
            <a:endParaRPr lang="el-GR" sz="1050" dirty="0">
              <a:cs typeface="Arial" charset="0"/>
            </a:endParaRPr>
          </a:p>
          <a:p>
            <a:pPr marL="252000" indent="0">
              <a:spcBef>
                <a:spcPts val="0"/>
              </a:spcBef>
              <a:buNone/>
              <a:defRPr/>
            </a:pPr>
            <a:r>
              <a:rPr lang="el-GR" sz="1050" i="1" dirty="0">
                <a:cs typeface="Arial" charset="0"/>
              </a:rPr>
              <a:t>2) αρνητικά  </a:t>
            </a:r>
            <a:endParaRPr lang="el-GR" sz="1050" dirty="0">
              <a:cs typeface="Arial" charset="0"/>
            </a:endParaRPr>
          </a:p>
          <a:p>
            <a:pPr marL="252000" indent="0">
              <a:spcBef>
                <a:spcPts val="0"/>
              </a:spcBef>
              <a:buNone/>
              <a:defRPr/>
            </a:pPr>
            <a:r>
              <a:rPr lang="el-GR" sz="1050" i="1" dirty="0">
                <a:cs typeface="Arial" charset="0"/>
              </a:rPr>
              <a:t>3) καλός                      </a:t>
            </a:r>
            <a:endParaRPr lang="el-GR" sz="1050" dirty="0">
              <a:cs typeface="Arial" charset="0"/>
            </a:endParaRPr>
          </a:p>
          <a:p>
            <a:pPr marL="252000" indent="0">
              <a:spcBef>
                <a:spcPts val="0"/>
              </a:spcBef>
              <a:buNone/>
              <a:defRPr/>
            </a:pPr>
            <a:r>
              <a:rPr lang="el-GR" sz="1050" i="1" dirty="0">
                <a:cs typeface="Arial" charset="0"/>
              </a:rPr>
              <a:t>4) κακός</a:t>
            </a:r>
            <a:endParaRPr lang="el-GR" sz="1050" dirty="0">
              <a:cs typeface="Arial" charset="0"/>
            </a:endParaRPr>
          </a:p>
          <a:p>
            <a:pPr marL="252000" indent="0">
              <a:spcBef>
                <a:spcPts val="0"/>
              </a:spcBef>
              <a:buNone/>
              <a:defRPr/>
            </a:pPr>
            <a:r>
              <a:rPr lang="el-GR" sz="1050" i="1" dirty="0">
                <a:cs typeface="Arial" charset="0"/>
              </a:rPr>
              <a:t>5) ευχάριστος</a:t>
            </a:r>
            <a:endParaRPr lang="el-GR" sz="1050" dirty="0">
              <a:cs typeface="Arial" charset="0"/>
            </a:endParaRPr>
          </a:p>
          <a:p>
            <a:pPr marL="252000" indent="0">
              <a:spcBef>
                <a:spcPts val="0"/>
              </a:spcBef>
              <a:buNone/>
              <a:defRPr/>
            </a:pPr>
            <a:r>
              <a:rPr lang="el-GR" sz="1050" i="1" dirty="0">
                <a:cs typeface="Arial" charset="0"/>
              </a:rPr>
              <a:t>6) ευχαριστημένος</a:t>
            </a:r>
            <a:endParaRPr lang="el-GR" sz="1050" dirty="0">
              <a:cs typeface="Arial" charset="0"/>
            </a:endParaRPr>
          </a:p>
          <a:p>
            <a:pPr marL="252000" indent="0">
              <a:spcBef>
                <a:spcPts val="0"/>
              </a:spcBef>
              <a:buNone/>
              <a:defRPr/>
            </a:pPr>
            <a:r>
              <a:rPr lang="el-GR" sz="1050" i="1" dirty="0">
                <a:cs typeface="Arial" charset="0"/>
              </a:rPr>
              <a:t>7) ενδιαφέρων   </a:t>
            </a:r>
            <a:endParaRPr lang="el-GR" sz="1050" dirty="0">
              <a:cs typeface="Arial" charset="0"/>
            </a:endParaRPr>
          </a:p>
          <a:p>
            <a:pPr marL="252000" indent="0">
              <a:spcBef>
                <a:spcPts val="0"/>
              </a:spcBef>
              <a:buNone/>
              <a:defRPr/>
            </a:pPr>
            <a:r>
              <a:rPr lang="el-GR" sz="1050" i="1" dirty="0">
                <a:cs typeface="Arial" charset="0"/>
              </a:rPr>
              <a:t>8) στρεσαρισμένος                                 </a:t>
            </a:r>
            <a:endParaRPr lang="el-GR" sz="1050" dirty="0">
              <a:cs typeface="Arial" charset="0"/>
            </a:endParaRPr>
          </a:p>
          <a:p>
            <a:pPr marL="252000" indent="0">
              <a:spcBef>
                <a:spcPts val="0"/>
              </a:spcBef>
              <a:buNone/>
              <a:defRPr/>
            </a:pPr>
            <a:r>
              <a:rPr lang="el-GR" sz="1050" i="1" dirty="0">
                <a:cs typeface="Arial" charset="0"/>
              </a:rPr>
              <a:t>9) δυσάρεστος </a:t>
            </a:r>
            <a:endParaRPr lang="el-GR" sz="1050" dirty="0">
              <a:cs typeface="Arial" charset="0"/>
            </a:endParaRPr>
          </a:p>
          <a:p>
            <a:pPr marL="252000" indent="0">
              <a:spcBef>
                <a:spcPts val="0"/>
              </a:spcBef>
              <a:buNone/>
              <a:defRPr/>
            </a:pPr>
            <a:r>
              <a:rPr lang="el-GR" sz="1050" i="1" dirty="0">
                <a:cs typeface="Arial" charset="0"/>
              </a:rPr>
              <a:t>10) ευτυχισμένος </a:t>
            </a:r>
            <a:endParaRPr lang="el-GR" sz="1050" dirty="0">
              <a:cs typeface="Arial" charset="0"/>
            </a:endParaRPr>
          </a:p>
          <a:p>
            <a:pPr marL="252000" indent="0">
              <a:spcBef>
                <a:spcPts val="0"/>
              </a:spcBef>
              <a:buNone/>
              <a:defRPr/>
            </a:pPr>
            <a:r>
              <a:rPr lang="el-GR" sz="1050" i="1" dirty="0">
                <a:cs typeface="Arial" charset="0"/>
              </a:rPr>
              <a:t>11) στεναχωρημένος</a:t>
            </a:r>
            <a:endParaRPr lang="el-GR" sz="1050" dirty="0">
              <a:cs typeface="Arial" charset="0"/>
            </a:endParaRPr>
          </a:p>
          <a:p>
            <a:pPr marL="252000" indent="0">
              <a:spcBef>
                <a:spcPts val="0"/>
              </a:spcBef>
              <a:buNone/>
              <a:defRPr/>
            </a:pPr>
            <a:r>
              <a:rPr lang="el-GR" sz="1050" i="1" dirty="0">
                <a:cs typeface="Arial" charset="0"/>
              </a:rPr>
              <a:t>12) θυμωμένος </a:t>
            </a:r>
          </a:p>
          <a:p>
            <a:pPr marL="252000" indent="0">
              <a:spcBef>
                <a:spcPts val="0"/>
              </a:spcBef>
              <a:buNone/>
              <a:defRPr/>
            </a:pPr>
            <a:r>
              <a:rPr lang="el-GR" sz="1050" i="1" dirty="0">
                <a:cs typeface="Arial" charset="0"/>
              </a:rPr>
              <a:t>13) φοβισμένος </a:t>
            </a:r>
          </a:p>
          <a:p>
            <a:pPr marL="252000" indent="0">
              <a:spcBef>
                <a:spcPts val="0"/>
              </a:spcBef>
              <a:buNone/>
              <a:defRPr/>
            </a:pPr>
            <a:r>
              <a:rPr lang="el-GR" sz="1050" i="1" dirty="0">
                <a:cs typeface="Arial" charset="0"/>
              </a:rPr>
              <a:t>14) στοργικός</a:t>
            </a:r>
            <a:endParaRPr lang="el-GR" sz="1050" dirty="0">
              <a:cs typeface="Arial" charset="0"/>
            </a:endParaRPr>
          </a:p>
          <a:p>
            <a:pPr marL="252000" indent="0">
              <a:spcBef>
                <a:spcPts val="0"/>
              </a:spcBef>
              <a:buNone/>
              <a:defRPr/>
            </a:pPr>
            <a:r>
              <a:rPr lang="el-GR" sz="1050" i="1" dirty="0">
                <a:cs typeface="Arial" charset="0"/>
              </a:rPr>
              <a:t>15) καταπιεσμένος  </a:t>
            </a:r>
            <a:endParaRPr lang="el-GR" sz="1050" dirty="0">
              <a:cs typeface="Arial" charset="0"/>
            </a:endParaRPr>
          </a:p>
          <a:p>
            <a:pPr marL="252000" indent="0">
              <a:spcBef>
                <a:spcPts val="0"/>
              </a:spcBef>
              <a:buNone/>
              <a:defRPr/>
            </a:pPr>
            <a:r>
              <a:rPr lang="el-GR" sz="1050" i="1" dirty="0">
                <a:cs typeface="Arial" charset="0"/>
              </a:rPr>
              <a:t>16) χαρούμενος  </a:t>
            </a:r>
            <a:endParaRPr lang="el-GR" sz="1050" dirty="0">
              <a:cs typeface="Arial" charset="0"/>
            </a:endParaRPr>
          </a:p>
        </p:txBody>
      </p:sp>
      <p:sp>
        <p:nvSpPr>
          <p:cNvPr id="81923" name="Ορθογώνιο 6"/>
          <p:cNvSpPr>
            <a:spLocks noChangeArrowheads="1"/>
          </p:cNvSpPr>
          <p:nvPr/>
        </p:nvSpPr>
        <p:spPr bwMode="auto">
          <a:xfrm>
            <a:off x="689394" y="6524626"/>
            <a:ext cx="8064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n-US" altLang="el-GR" sz="900" dirty="0">
                <a:latin typeface="Arial" panose="020B0604020202020204" pitchFamily="34" charset="0"/>
              </a:rPr>
              <a:t>N=</a:t>
            </a:r>
            <a:r>
              <a:rPr lang="el-GR" altLang="el-GR" sz="900" dirty="0">
                <a:latin typeface="Arial" panose="020B0604020202020204" pitchFamily="34" charset="0"/>
              </a:rPr>
              <a:t>175</a:t>
            </a:r>
            <a:r>
              <a:rPr lang="el-GR" altLang="el-GR" sz="900" dirty="0"/>
              <a:t>                </a:t>
            </a:r>
            <a:r>
              <a:rPr lang="en-US" altLang="el-GR" sz="900" dirty="0"/>
              <a:t>   	 </a:t>
            </a:r>
            <a:r>
              <a:rPr lang="el-GR" altLang="el-GR" sz="900" dirty="0"/>
              <a:t>Ν=</a:t>
            </a:r>
            <a:r>
              <a:rPr lang="el-GR" altLang="el-GR" sz="900" dirty="0">
                <a:latin typeface="Arial" panose="020B0604020202020204" pitchFamily="34" charset="0"/>
              </a:rPr>
              <a:t>1</a:t>
            </a:r>
            <a:r>
              <a:rPr lang="en-US" altLang="el-GR" sz="900" dirty="0">
                <a:latin typeface="Arial" panose="020B0604020202020204" pitchFamily="34" charset="0"/>
              </a:rPr>
              <a:t>61</a:t>
            </a:r>
            <a:r>
              <a:rPr lang="en-US" altLang="el-GR" sz="900" dirty="0"/>
              <a:t>                                   </a:t>
            </a:r>
            <a:r>
              <a:rPr lang="el-GR" altLang="el-GR" sz="900" dirty="0"/>
              <a:t>Ν=</a:t>
            </a:r>
            <a:r>
              <a:rPr lang="el-GR" altLang="el-GR" sz="900" dirty="0">
                <a:latin typeface="Arial" panose="020B0604020202020204" pitchFamily="34" charset="0"/>
              </a:rPr>
              <a:t>17</a:t>
            </a:r>
            <a:r>
              <a:rPr lang="en-US" altLang="el-GR" sz="900" dirty="0">
                <a:latin typeface="Arial" panose="020B0604020202020204" pitchFamily="34" charset="0"/>
              </a:rPr>
              <a:t>4</a:t>
            </a:r>
            <a:r>
              <a:rPr lang="el-GR" altLang="el-GR" sz="900" dirty="0"/>
              <a:t> </a:t>
            </a:r>
            <a:r>
              <a:rPr lang="en-US" altLang="el-GR" sz="900" dirty="0"/>
              <a:t>                                    </a:t>
            </a:r>
            <a:r>
              <a:rPr lang="el-GR" altLang="el-GR" sz="900" dirty="0"/>
              <a:t>Ν=</a:t>
            </a:r>
            <a:r>
              <a:rPr lang="en-US" altLang="el-GR" sz="900" dirty="0"/>
              <a:t>213</a:t>
            </a:r>
            <a:r>
              <a:rPr lang="el-GR" altLang="el-GR" sz="900" dirty="0"/>
              <a:t> </a:t>
            </a:r>
            <a:r>
              <a:rPr lang="en-US" altLang="el-GR" sz="900" dirty="0"/>
              <a:t>                                </a:t>
            </a:r>
            <a:r>
              <a:rPr lang="el-GR" altLang="el-GR" sz="900" dirty="0"/>
              <a:t>Ν=</a:t>
            </a:r>
            <a:r>
              <a:rPr lang="en-US" altLang="el-GR" sz="900" dirty="0"/>
              <a:t>951</a:t>
            </a:r>
            <a:endParaRPr lang="el-GR" altLang="el-GR" sz="900" dirty="0"/>
          </a:p>
        </p:txBody>
      </p:sp>
      <p:graphicFrame>
        <p:nvGraphicFramePr>
          <p:cNvPr id="81924" name="Αντικείμενο 2"/>
          <p:cNvGraphicFramePr>
            <a:graphicFrameLocks noChangeAspect="1"/>
          </p:cNvGraphicFramePr>
          <p:nvPr>
            <p:extLst>
              <p:ext uri="{D42A27DB-BD31-4B8C-83A1-F6EECF244321}">
                <p14:modId xmlns:p14="http://schemas.microsoft.com/office/powerpoint/2010/main" val="1024185888"/>
              </p:ext>
            </p:extLst>
          </p:nvPr>
        </p:nvGraphicFramePr>
        <p:xfrm>
          <a:off x="-24606" y="-123825"/>
          <a:ext cx="11836400" cy="6789738"/>
        </p:xfrm>
        <a:graphic>
          <a:graphicData uri="http://schemas.openxmlformats.org/presentationml/2006/ole">
            <mc:AlternateContent xmlns:mc="http://schemas.openxmlformats.org/markup-compatibility/2006">
              <mc:Choice xmlns:v="urn:schemas-microsoft-com:vml" Requires="v">
                <p:oleObj spid="_x0000_s27657" name="Chart" r:id="rId3" imgW="9144000" imgH="5819865" progId="Excel.Chart.8">
                  <p:embed/>
                </p:oleObj>
              </mc:Choice>
              <mc:Fallback>
                <p:oleObj name="Chart" r:id="rId3" imgW="9144000" imgH="5819865" progId="Excel.Chart.8">
                  <p:embed/>
                  <p:pic>
                    <p:nvPicPr>
                      <p:cNvPr id="81924" name="Αντικείμενο 2"/>
                      <p:cNvPicPr>
                        <a:picLocks noChangeAspect="1" noChangeArrowheads="1"/>
                      </p:cNvPicPr>
                      <p:nvPr/>
                    </p:nvPicPr>
                    <p:blipFill>
                      <a:blip r:embed="rId4"/>
                      <a:srcRect/>
                      <a:stretch>
                        <a:fillRect/>
                      </a:stretch>
                    </p:blipFill>
                    <p:spPr bwMode="auto">
                      <a:xfrm>
                        <a:off x="-24606" y="-123825"/>
                        <a:ext cx="11836400"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25" name="Text Box 3"/>
          <p:cNvSpPr txBox="1">
            <a:spLocks noChangeArrowheads="1"/>
          </p:cNvSpPr>
          <p:nvPr/>
        </p:nvSpPr>
        <p:spPr bwMode="auto">
          <a:xfrm>
            <a:off x="780258" y="121720"/>
            <a:ext cx="11031537" cy="73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4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sz="2000" dirty="0"/>
              <a:t>Δείκτης συναισθηματικής ευημερίας: Όσο περισσότερο διαβάζει κανείς τόσο πιο ευτυχισμένος νιώθει</a:t>
            </a:r>
          </a:p>
        </p:txBody>
      </p:sp>
    </p:spTree>
    <p:extLst>
      <p:ext uri="{BB962C8B-B14F-4D97-AF65-F5344CB8AC3E}">
        <p14:creationId xmlns:p14="http://schemas.microsoft.com/office/powerpoint/2010/main" val="169325956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Αντικείμενο 2"/>
          <p:cNvGraphicFramePr>
            <a:graphicFrameLocks noChangeAspect="1"/>
          </p:cNvGraphicFramePr>
          <p:nvPr>
            <p:extLst>
              <p:ext uri="{D42A27DB-BD31-4B8C-83A1-F6EECF244321}">
                <p14:modId xmlns:p14="http://schemas.microsoft.com/office/powerpoint/2010/main" val="313685348"/>
              </p:ext>
            </p:extLst>
          </p:nvPr>
        </p:nvGraphicFramePr>
        <p:xfrm>
          <a:off x="178594" y="-88900"/>
          <a:ext cx="11823700" cy="6896100"/>
        </p:xfrm>
        <a:graphic>
          <a:graphicData uri="http://schemas.openxmlformats.org/presentationml/2006/ole">
            <mc:AlternateContent xmlns:mc="http://schemas.openxmlformats.org/markup-compatibility/2006">
              <mc:Choice xmlns:v="urn:schemas-microsoft-com:vml" Requires="v">
                <p:oleObj spid="_x0000_s28681" name="Chart" r:id="rId3" imgW="9144000" imgH="5819865" progId="Excel.Chart.8">
                  <p:embed/>
                </p:oleObj>
              </mc:Choice>
              <mc:Fallback>
                <p:oleObj name="Chart" r:id="rId3" imgW="9144000" imgH="5819865" progId="Excel.Chart.8">
                  <p:embed/>
                  <p:pic>
                    <p:nvPicPr>
                      <p:cNvPr id="82946" name="Αντικείμενο 2"/>
                      <p:cNvPicPr>
                        <a:picLocks noChangeAspect="1" noChangeArrowheads="1"/>
                      </p:cNvPicPr>
                      <p:nvPr/>
                    </p:nvPicPr>
                    <p:blipFill>
                      <a:blip r:embed="rId4"/>
                      <a:srcRect/>
                      <a:stretch>
                        <a:fillRect/>
                      </a:stretch>
                    </p:blipFill>
                    <p:spPr bwMode="auto">
                      <a:xfrm>
                        <a:off x="178594" y="-88900"/>
                        <a:ext cx="118237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24">
            <a:extLst>
              <a:ext uri="{FF2B5EF4-FFF2-40B4-BE49-F238E27FC236}">
                <a16:creationId xmlns:a16="http://schemas.microsoft.com/office/drawing/2014/main" id="{C2428F81-CEF2-47A5-A6E1-8F7AA119D219}"/>
              </a:ext>
            </a:extLst>
          </p:cNvPr>
          <p:cNvSpPr>
            <a:spLocks noChangeArrowheads="1"/>
          </p:cNvSpPr>
          <p:nvPr/>
        </p:nvSpPr>
        <p:spPr bwMode="auto">
          <a:xfrm>
            <a:off x="8905082" y="1341438"/>
            <a:ext cx="3302000" cy="5040312"/>
          </a:xfrm>
          <a:prstGeom prst="rect">
            <a:avLst/>
          </a:prstGeom>
          <a:solidFill>
            <a:schemeClr val="bg1">
              <a:alpha val="61000"/>
            </a:schemeClr>
          </a:solidFill>
          <a:ln>
            <a:noFill/>
          </a:ln>
        </p:spPr>
        <p:txBody>
          <a:bodyPr lIns="68583" tIns="0" rIns="68583" bIns="0"/>
          <a:lstStyle>
            <a:lvl1pPr marL="174625" indent="-17462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defRPr/>
            </a:pPr>
            <a:r>
              <a:rPr lang="el-GR" altLang="el-GR" sz="1400" b="1" dirty="0">
                <a:cs typeface="Arial" charset="0"/>
                <a:sym typeface="Arial" charset="0"/>
              </a:rPr>
              <a:t>Ο δείκτης «Κοινωνικής</a:t>
            </a:r>
            <a:endParaRPr lang="en-US" altLang="el-GR" sz="1400" b="1" dirty="0">
              <a:cs typeface="Arial" charset="0"/>
              <a:sym typeface="Arial" charset="0"/>
            </a:endParaRPr>
          </a:p>
          <a:p>
            <a:pPr eaLnBrk="1" hangingPunct="1">
              <a:lnSpc>
                <a:spcPct val="90000"/>
              </a:lnSpc>
              <a:spcBef>
                <a:spcPct val="0"/>
              </a:spcBef>
              <a:buFontTx/>
              <a:buNone/>
              <a:defRPr/>
            </a:pPr>
            <a:r>
              <a:rPr lang="el-GR" altLang="el-GR" sz="1400" b="1" dirty="0">
                <a:cs typeface="Arial" charset="0"/>
                <a:sym typeface="Arial" charset="0"/>
              </a:rPr>
              <a:t>Ενσωμάτωσης»</a:t>
            </a:r>
            <a:r>
              <a:rPr lang="en-US" altLang="el-GR" sz="1400" b="1" dirty="0">
                <a:cs typeface="Arial" charset="0"/>
                <a:sym typeface="Arial" charset="0"/>
              </a:rPr>
              <a:t> </a:t>
            </a:r>
            <a:r>
              <a:rPr lang="el-GR" altLang="el-GR" sz="1400" b="1" dirty="0">
                <a:cs typeface="Arial" charset="0"/>
                <a:sym typeface="Arial" charset="0"/>
              </a:rPr>
              <a:t>υπολογίζεται με</a:t>
            </a:r>
            <a:endParaRPr lang="en-US" altLang="el-GR" sz="1400" b="1" dirty="0">
              <a:cs typeface="Arial" charset="0"/>
              <a:sym typeface="Arial" charset="0"/>
            </a:endParaRPr>
          </a:p>
          <a:p>
            <a:pPr eaLnBrk="1" hangingPunct="1">
              <a:lnSpc>
                <a:spcPct val="90000"/>
              </a:lnSpc>
              <a:spcBef>
                <a:spcPct val="0"/>
              </a:spcBef>
              <a:buFontTx/>
              <a:buNone/>
              <a:defRPr/>
            </a:pPr>
            <a:r>
              <a:rPr lang="el-GR" altLang="el-GR" sz="1400" b="1" dirty="0">
                <a:cs typeface="Arial" charset="0"/>
                <a:sym typeface="Arial" charset="0"/>
              </a:rPr>
              <a:t>βάση τις παρακάτω</a:t>
            </a:r>
          </a:p>
          <a:p>
            <a:pPr eaLnBrk="1" hangingPunct="1">
              <a:lnSpc>
                <a:spcPct val="90000"/>
              </a:lnSpc>
              <a:spcBef>
                <a:spcPct val="0"/>
              </a:spcBef>
              <a:buFontTx/>
              <a:buNone/>
              <a:defRPr/>
            </a:pPr>
            <a:r>
              <a:rPr lang="el-GR" altLang="el-GR" sz="1400" b="1" dirty="0">
                <a:cs typeface="Arial" charset="0"/>
                <a:sym typeface="Arial" charset="0"/>
              </a:rPr>
              <a:t>δηλώσεις:</a:t>
            </a:r>
            <a:endParaRPr lang="en-US" altLang="el-GR" sz="1400" b="1" dirty="0">
              <a:cs typeface="Arial" charset="0"/>
              <a:sym typeface="Arial" charset="0"/>
            </a:endParaRPr>
          </a:p>
          <a:p>
            <a:pPr eaLnBrk="1" hangingPunct="1">
              <a:lnSpc>
                <a:spcPct val="90000"/>
              </a:lnSpc>
              <a:spcBef>
                <a:spcPct val="0"/>
              </a:spcBef>
              <a:buFontTx/>
              <a:buNone/>
              <a:defRPr/>
            </a:pPr>
            <a:endParaRPr lang="el-GR" altLang="el-GR" sz="105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“Ζω μια ζωή με νόημα, έχω στόχους και σκοπούς“</a:t>
            </a: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“Νιώθω ότι οι άνθρωποι που βρίσκονται γύρω μου με υποστηρίζουν και με επιβραβεύουν“</a:t>
            </a: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“Οι δραστηριότητες της καθημερινότητας μου, με αφορούν και με ενδιαφέρουν“</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"Συμμετέχω ενεργά στην ευτυχία και την ευημερία άλλων ανθρώπων“</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“Είμαι ικανός (η) να φέρω εις πέρας δραστηριότητες που μου είναι σημαντικές“</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“Είμαι ένας καλός άνθρωπος και ζω μια καλή ζωή”</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“Τα υλικά αγαθά που έχω ή κερδίζω (εισόδημα, σπίτι) μου είναι αρκετά για να καλύπτω τις ανάγκες μου”</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“Νιώθω καλά στο κοινωνικό σύνολο που ανήκω και εμπιστεύομαι τους άλλους ανθρώπους”</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“Η σχέση μου με τα θεία (θεό / θρησκεία) είναι ικανοποιητική”</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“Είμαι αισιόδοξος (η) για το μέλλον”</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“Δεν είμαι εθισμένος (η) σε τίποτα, όπως το αλκοόλ, τα ναρκωτικά ή ο τζόγος”</a:t>
            </a:r>
            <a:endParaRPr lang="en-US" altLang="el-GR" sz="1050" i="1" dirty="0">
              <a:cs typeface="Arial" charset="0"/>
              <a:sym typeface="Arial" charset="0"/>
            </a:endParaRPr>
          </a:p>
          <a:p>
            <a:pPr eaLnBrk="1" hangingPunct="1">
              <a:lnSpc>
                <a:spcPct val="90000"/>
              </a:lnSpc>
              <a:spcBef>
                <a:spcPct val="0"/>
              </a:spcBef>
              <a:defRPr/>
            </a:pPr>
            <a:endParaRPr lang="el-GR" altLang="el-GR" sz="600" i="1" dirty="0">
              <a:cs typeface="Arial" charset="0"/>
              <a:sym typeface="Arial" charset="0"/>
            </a:endParaRPr>
          </a:p>
          <a:p>
            <a:pPr eaLnBrk="1" hangingPunct="1">
              <a:lnSpc>
                <a:spcPct val="90000"/>
              </a:lnSpc>
              <a:spcBef>
                <a:spcPct val="0"/>
              </a:spcBef>
              <a:defRPr/>
            </a:pPr>
            <a:r>
              <a:rPr lang="el-GR" altLang="el-GR" sz="1050" i="1" dirty="0">
                <a:cs typeface="Arial" charset="0"/>
                <a:sym typeface="Arial" charset="0"/>
              </a:rPr>
              <a:t> “Οι άνθρωποι με σέβονται”</a:t>
            </a:r>
          </a:p>
        </p:txBody>
      </p:sp>
      <p:sp>
        <p:nvSpPr>
          <p:cNvPr id="82948" name="Text Box 3"/>
          <p:cNvSpPr txBox="1">
            <a:spLocks noChangeArrowheads="1"/>
          </p:cNvSpPr>
          <p:nvPr/>
        </p:nvSpPr>
        <p:spPr bwMode="auto">
          <a:xfrm>
            <a:off x="767558" y="41410"/>
            <a:ext cx="113998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Δείκτης κοινωνικής ενσωμάτωσης: Όσο περισσότερο διαβάζει κανείς τόσο πιο κοινωνικά ενταγμένος νιώθει</a:t>
            </a:r>
          </a:p>
        </p:txBody>
      </p:sp>
      <p:sp>
        <p:nvSpPr>
          <p:cNvPr id="82949" name="Ορθογώνιο 6"/>
          <p:cNvSpPr>
            <a:spLocks noChangeArrowheads="1"/>
          </p:cNvSpPr>
          <p:nvPr/>
        </p:nvSpPr>
        <p:spPr bwMode="auto">
          <a:xfrm>
            <a:off x="767558" y="6595302"/>
            <a:ext cx="81525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n-US" altLang="el-GR" sz="900" dirty="0">
                <a:latin typeface="Arial" panose="020B0604020202020204" pitchFamily="34" charset="0"/>
              </a:rPr>
              <a:t>N=</a:t>
            </a:r>
            <a:r>
              <a:rPr lang="el-GR" altLang="el-GR" sz="900" dirty="0">
                <a:latin typeface="Arial" panose="020B0604020202020204" pitchFamily="34" charset="0"/>
              </a:rPr>
              <a:t>175</a:t>
            </a:r>
            <a:r>
              <a:rPr lang="el-GR" altLang="el-GR" sz="900" dirty="0"/>
              <a:t>                </a:t>
            </a:r>
            <a:r>
              <a:rPr lang="en-US" altLang="el-GR" sz="900" dirty="0"/>
              <a:t>   	           </a:t>
            </a:r>
            <a:r>
              <a:rPr lang="el-GR" altLang="el-GR" sz="900" dirty="0"/>
              <a:t>Ν=</a:t>
            </a:r>
            <a:r>
              <a:rPr lang="el-GR" altLang="el-GR" sz="900" dirty="0">
                <a:latin typeface="Arial" panose="020B0604020202020204" pitchFamily="34" charset="0"/>
              </a:rPr>
              <a:t>1</a:t>
            </a:r>
            <a:r>
              <a:rPr lang="en-US" altLang="el-GR" sz="900" dirty="0">
                <a:latin typeface="Arial" panose="020B0604020202020204" pitchFamily="34" charset="0"/>
              </a:rPr>
              <a:t>61</a:t>
            </a:r>
            <a:r>
              <a:rPr lang="en-US" altLang="el-GR" sz="900" dirty="0"/>
              <a:t>                                </a:t>
            </a:r>
            <a:r>
              <a:rPr lang="el-GR" altLang="el-GR" sz="900" dirty="0"/>
              <a:t>Ν=</a:t>
            </a:r>
            <a:r>
              <a:rPr lang="el-GR" altLang="el-GR" sz="900" dirty="0">
                <a:latin typeface="Arial" panose="020B0604020202020204" pitchFamily="34" charset="0"/>
              </a:rPr>
              <a:t>17</a:t>
            </a:r>
            <a:r>
              <a:rPr lang="en-US" altLang="el-GR" sz="900" dirty="0">
                <a:latin typeface="Arial" panose="020B0604020202020204" pitchFamily="34" charset="0"/>
              </a:rPr>
              <a:t>4</a:t>
            </a:r>
            <a:r>
              <a:rPr lang="el-GR" altLang="el-GR" sz="900" dirty="0"/>
              <a:t> </a:t>
            </a:r>
            <a:r>
              <a:rPr lang="en-US" altLang="el-GR" sz="900" dirty="0"/>
              <a:t>                                </a:t>
            </a:r>
            <a:r>
              <a:rPr lang="el-GR" altLang="el-GR" sz="900" dirty="0"/>
              <a:t>Ν=</a:t>
            </a:r>
            <a:r>
              <a:rPr lang="en-US" altLang="el-GR" sz="900" dirty="0"/>
              <a:t>213</a:t>
            </a:r>
            <a:r>
              <a:rPr lang="el-GR" altLang="el-GR" sz="900" dirty="0"/>
              <a:t> </a:t>
            </a:r>
            <a:r>
              <a:rPr lang="en-US" altLang="el-GR" sz="900" dirty="0"/>
              <a:t>                               </a:t>
            </a:r>
            <a:r>
              <a:rPr lang="el-GR" altLang="el-GR" sz="900" dirty="0"/>
              <a:t>Ν=</a:t>
            </a:r>
            <a:r>
              <a:rPr lang="en-US" altLang="el-GR" sz="900" dirty="0"/>
              <a:t>951</a:t>
            </a:r>
            <a:endParaRPr lang="el-GR" altLang="el-GR" sz="900" dirty="0"/>
          </a:p>
        </p:txBody>
      </p:sp>
    </p:spTree>
    <p:extLst>
      <p:ext uri="{BB962C8B-B14F-4D97-AF65-F5344CB8AC3E}">
        <p14:creationId xmlns:p14="http://schemas.microsoft.com/office/powerpoint/2010/main" val="172025691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17" name="Text Box 3"/>
          <p:cNvSpPr txBox="1">
            <a:spLocks noChangeArrowheads="1"/>
          </p:cNvSpPr>
          <p:nvPr/>
        </p:nvSpPr>
        <p:spPr bwMode="auto">
          <a:xfrm>
            <a:off x="780218" y="49826"/>
            <a:ext cx="113998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Οι Συχνοί αναγνώστες</a:t>
            </a:r>
            <a:r>
              <a:rPr lang="en-US" altLang="el-GR" dirty="0"/>
              <a:t> </a:t>
            </a:r>
            <a:r>
              <a:rPr lang="el-GR" altLang="el-GR" dirty="0"/>
              <a:t>συμφωνούν περισσότερο σε όλες τις ερωτήσεις-θεματικές που χτίζουν τον δείκτη κοινωνικής ενσωμάτωσης σε σχέση με τους Μη αναγνώστες</a:t>
            </a:r>
          </a:p>
        </p:txBody>
      </p:sp>
      <p:graphicFrame>
        <p:nvGraphicFramePr>
          <p:cNvPr id="4" name="Object 2"/>
          <p:cNvGraphicFramePr>
            <a:graphicFrameLocks noChangeAspect="1"/>
          </p:cNvGraphicFramePr>
          <p:nvPr>
            <p:extLst>
              <p:ext uri="{D42A27DB-BD31-4B8C-83A1-F6EECF244321}">
                <p14:modId xmlns:p14="http://schemas.microsoft.com/office/powerpoint/2010/main" val="1687172915"/>
              </p:ext>
            </p:extLst>
          </p:nvPr>
        </p:nvGraphicFramePr>
        <p:xfrm>
          <a:off x="510636" y="237506"/>
          <a:ext cx="10956625" cy="6620494"/>
        </p:xfrm>
        <a:graphic>
          <a:graphicData uri="http://schemas.openxmlformats.org/presentationml/2006/ole">
            <mc:AlternateContent xmlns:mc="http://schemas.openxmlformats.org/markup-compatibility/2006">
              <mc:Choice xmlns:v="urn:schemas-microsoft-com:vml" Requires="v">
                <p:oleObj spid="_x0000_s46084" name="Chart" r:id="rId3" imgW="9525000" imgH="5810160" progId="MSGraph.Chart.8">
                  <p:embed followColorScheme="full"/>
                </p:oleObj>
              </mc:Choice>
              <mc:Fallback>
                <p:oleObj name="Chart" r:id="rId3" imgW="9525000" imgH="5810160" progId="MSGraph.Chart.8">
                  <p:embed followColorScheme="full"/>
                  <p:pic>
                    <p:nvPicPr>
                      <p:cNvPr id="2" name="Object 2"/>
                      <p:cNvPicPr>
                        <a:picLocks noChangeAspect="1" noChangeArrowheads="1"/>
                      </p:cNvPicPr>
                      <p:nvPr/>
                    </p:nvPicPr>
                    <p:blipFill>
                      <a:blip r:embed="rId4"/>
                      <a:srcRect/>
                      <a:stretch>
                        <a:fillRect/>
                      </a:stretch>
                    </p:blipFill>
                    <p:spPr bwMode="auto">
                      <a:xfrm>
                        <a:off x="510636" y="237506"/>
                        <a:ext cx="10956625" cy="6620494"/>
                      </a:xfrm>
                      <a:prstGeom prst="rect">
                        <a:avLst/>
                      </a:prstGeom>
                      <a:noFill/>
                      <a:ln>
                        <a:noFill/>
                      </a:ln>
                      <a:extLst/>
                    </p:spPr>
                  </p:pic>
                </p:oleObj>
              </mc:Fallback>
            </mc:AlternateContent>
          </a:graphicData>
        </a:graphic>
      </p:graphicFrame>
      <p:sp>
        <p:nvSpPr>
          <p:cNvPr id="3" name="Ορθογώνιο 2"/>
          <p:cNvSpPr/>
          <p:nvPr/>
        </p:nvSpPr>
        <p:spPr>
          <a:xfrm>
            <a:off x="8217725" y="1948184"/>
            <a:ext cx="3396343" cy="840230"/>
          </a:xfrm>
          <a:prstGeom prst="rect">
            <a:avLst/>
          </a:prstGeom>
        </p:spPr>
        <p:txBody>
          <a:bodyPr wrap="square">
            <a:spAutoFit/>
          </a:bodyPr>
          <a:lstStyle/>
          <a:p>
            <a:pPr algn="ctr">
              <a:lnSpc>
                <a:spcPct val="90000"/>
              </a:lnSpc>
            </a:pPr>
            <a:r>
              <a:rPr lang="el-GR" altLang="el-GR" b="1" dirty="0">
                <a:latin typeface="Arial" panose="020B0604020202020204" pitchFamily="34" charset="0"/>
                <a:cs typeface="Arial" panose="020B0604020202020204" pitchFamily="34" charset="0"/>
                <a:sym typeface="Arial" panose="020B0604020202020204" pitchFamily="34" charset="0"/>
              </a:rPr>
              <a:t>% Διαφορά Συχνών Αναγνωστών με τους</a:t>
            </a:r>
          </a:p>
          <a:p>
            <a:pPr algn="ctr">
              <a:lnSpc>
                <a:spcPct val="90000"/>
              </a:lnSpc>
            </a:pPr>
            <a:r>
              <a:rPr lang="el-GR" altLang="el-GR" b="1" dirty="0">
                <a:latin typeface="Arial" panose="020B0604020202020204" pitchFamily="34" charset="0"/>
                <a:cs typeface="Arial" panose="020B0604020202020204" pitchFamily="34" charset="0"/>
                <a:sym typeface="Arial" panose="020B0604020202020204" pitchFamily="34" charset="0"/>
              </a:rPr>
              <a:t>Μη Αναγνώστες</a:t>
            </a:r>
            <a:endParaRPr lang="el-GR" altLang="el-GR" b="1" i="1" dirty="0">
              <a:latin typeface="Arial" panose="020B0604020202020204" pitchFamily="34" charset="0"/>
              <a:cs typeface="Arial" panose="020B0604020202020204" pitchFamily="34" charset="0"/>
              <a:sym typeface="Arial" panose="020B0604020202020204" pitchFamily="34" charset="0"/>
            </a:endParaRPr>
          </a:p>
        </p:txBody>
      </p:sp>
      <p:sp>
        <p:nvSpPr>
          <p:cNvPr id="5" name="Ορθογώνιο 4"/>
          <p:cNvSpPr/>
          <p:nvPr/>
        </p:nvSpPr>
        <p:spPr>
          <a:xfrm>
            <a:off x="8217725" y="5979661"/>
            <a:ext cx="3790003" cy="307777"/>
          </a:xfrm>
          <a:prstGeom prst="rect">
            <a:avLst/>
          </a:prstGeom>
        </p:spPr>
        <p:txBody>
          <a:bodyPr wrap="square">
            <a:spAutoFit/>
          </a:bodyPr>
          <a:lstStyle/>
          <a:p>
            <a:pPr algn="r" fontAlgn="b"/>
            <a:r>
              <a:rPr lang="el-GR" sz="1400" dirty="0">
                <a:latin typeface="Arial" panose="020B0604020202020204" pitchFamily="34" charset="0"/>
                <a:cs typeface="Arial" panose="020B0604020202020204" pitchFamily="34" charset="0"/>
              </a:rPr>
              <a:t>Μέσος όρος διαφοράς: 23%</a:t>
            </a:r>
          </a:p>
        </p:txBody>
      </p:sp>
    </p:spTree>
    <p:extLst>
      <p:ext uri="{BB962C8B-B14F-4D97-AF65-F5344CB8AC3E}">
        <p14:creationId xmlns:p14="http://schemas.microsoft.com/office/powerpoint/2010/main" val="3438361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271169" y="4346229"/>
            <a:ext cx="7920038"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dirty="0">
                <a:solidFill>
                  <a:schemeClr val="accent2">
                    <a:lumMod val="60000"/>
                    <a:lumOff val="40000"/>
                  </a:schemeClr>
                </a:solidFill>
                <a:latin typeface="Verdana" panose="020B0604030504040204" pitchFamily="34" charset="0"/>
                <a:cs typeface="Arial" panose="020B0604020202020204" pitchFamily="34" charset="0"/>
              </a:rPr>
              <a:t>Κοινά στόχος: Συχνοί, Μέτριοι, Αραιοί και Περιστασιακοί αναγνώστες</a:t>
            </a:r>
          </a:p>
        </p:txBody>
      </p:sp>
      <p:pic>
        <p:nvPicPr>
          <p:cNvPr id="53250" name="Picture 2" descr="ÎÏÎ¿ÏÎ­Î»ÎµÏÎ¼Î± ÎµÎ¹ÎºÏÎ½Î±Ï Î³Î¹Î± reading transparent"/>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74329" y="2527677"/>
            <a:ext cx="3668279" cy="363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7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791369" y="145638"/>
            <a:ext cx="113998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ηλικία</a:t>
            </a:r>
          </a:p>
        </p:txBody>
      </p:sp>
      <p:graphicFrame>
        <p:nvGraphicFramePr>
          <p:cNvPr id="86019" name="Object 2"/>
          <p:cNvGraphicFramePr>
            <a:graphicFrameLocks noChangeAspect="1"/>
          </p:cNvGraphicFramePr>
          <p:nvPr>
            <p:extLst>
              <p:ext uri="{D42A27DB-BD31-4B8C-83A1-F6EECF244321}">
                <p14:modId xmlns:p14="http://schemas.microsoft.com/office/powerpoint/2010/main" val="1487741555"/>
              </p:ext>
            </p:extLst>
          </p:nvPr>
        </p:nvGraphicFramePr>
        <p:xfrm>
          <a:off x="788194" y="1047750"/>
          <a:ext cx="10160000" cy="5118100"/>
        </p:xfrm>
        <a:graphic>
          <a:graphicData uri="http://schemas.openxmlformats.org/presentationml/2006/ole">
            <mc:AlternateContent xmlns:mc="http://schemas.openxmlformats.org/markup-compatibility/2006">
              <mc:Choice xmlns:v="urn:schemas-microsoft-com:vml" Requires="v">
                <p:oleObj spid="_x0000_s29705" name="Chart" r:id="rId3" imgW="9648757" imgH="4857750" progId="MSGraph.Chart.8">
                  <p:embed followColorScheme="full"/>
                </p:oleObj>
              </mc:Choice>
              <mc:Fallback>
                <p:oleObj name="Chart" r:id="rId3" imgW="9648757" imgH="4857750" progId="MSGraph.Chart.8">
                  <p:embed followColorScheme="full"/>
                  <p:pic>
                    <p:nvPicPr>
                      <p:cNvPr id="86019" name="Object 2"/>
                      <p:cNvPicPr>
                        <a:picLocks noChangeAspect="1" noChangeArrowheads="1"/>
                      </p:cNvPicPr>
                      <p:nvPr/>
                    </p:nvPicPr>
                    <p:blipFill>
                      <a:blip r:embed="rId4"/>
                      <a:srcRect/>
                      <a:stretch>
                        <a:fillRect/>
                      </a:stretch>
                    </p:blipFill>
                    <p:spPr bwMode="auto">
                      <a:xfrm>
                        <a:off x="788194" y="1047750"/>
                        <a:ext cx="10160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8636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791369" y="216034"/>
            <a:ext cx="113998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φύλο: Οι περιστασιακοί αναγνώστες, πιο ανδρικό κοινό</a:t>
            </a:r>
          </a:p>
        </p:txBody>
      </p:sp>
      <p:graphicFrame>
        <p:nvGraphicFramePr>
          <p:cNvPr id="87043" name="Object 2"/>
          <p:cNvGraphicFramePr>
            <a:graphicFrameLocks noChangeAspect="1"/>
          </p:cNvGraphicFramePr>
          <p:nvPr/>
        </p:nvGraphicFramePr>
        <p:xfrm>
          <a:off x="1127919" y="1112838"/>
          <a:ext cx="9575800" cy="5340350"/>
        </p:xfrm>
        <a:graphic>
          <a:graphicData uri="http://schemas.openxmlformats.org/presentationml/2006/ole">
            <mc:AlternateContent xmlns:mc="http://schemas.openxmlformats.org/markup-compatibility/2006">
              <mc:Choice xmlns:v="urn:schemas-microsoft-com:vml" Requires="v">
                <p:oleObj spid="_x0000_s30729" name="Chart" r:id="rId3" imgW="9525000" imgH="5810160" progId="MSGraph.Chart.8">
                  <p:embed followColorScheme="full"/>
                </p:oleObj>
              </mc:Choice>
              <mc:Fallback>
                <p:oleObj name="Chart" r:id="rId3" imgW="9525000" imgH="5810160" progId="MSGraph.Chart.8">
                  <p:embed followColorScheme="full"/>
                  <p:pic>
                    <p:nvPicPr>
                      <p:cNvPr id="87043" name="Object 2"/>
                      <p:cNvPicPr>
                        <a:picLocks noChangeAspect="1" noChangeArrowheads="1"/>
                      </p:cNvPicPr>
                      <p:nvPr/>
                    </p:nvPicPr>
                    <p:blipFill>
                      <a:blip r:embed="rId4"/>
                      <a:srcRect/>
                      <a:stretch>
                        <a:fillRect/>
                      </a:stretch>
                    </p:blipFill>
                    <p:spPr bwMode="auto">
                      <a:xfrm>
                        <a:off x="1127919" y="1112838"/>
                        <a:ext cx="9575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5680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791369" y="28710"/>
            <a:ext cx="113998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κοινωνικοοικονομική τάξη: Η μέτριας συχνότητας αναγνώστες είναι μεσαίας κοινωνικοοικονομικής τάξης (</a:t>
            </a:r>
            <a:r>
              <a:rPr lang="en-US" altLang="el-GR" dirty="0"/>
              <a:t>C2)</a:t>
            </a:r>
            <a:endParaRPr lang="el-GR" altLang="el-GR" dirty="0"/>
          </a:p>
        </p:txBody>
      </p:sp>
      <p:graphicFrame>
        <p:nvGraphicFramePr>
          <p:cNvPr id="88067" name="Object 2"/>
          <p:cNvGraphicFramePr>
            <a:graphicFrameLocks noChangeAspect="1"/>
          </p:cNvGraphicFramePr>
          <p:nvPr/>
        </p:nvGraphicFramePr>
        <p:xfrm>
          <a:off x="1127919" y="1112838"/>
          <a:ext cx="9575800" cy="5340350"/>
        </p:xfrm>
        <a:graphic>
          <a:graphicData uri="http://schemas.openxmlformats.org/presentationml/2006/ole">
            <mc:AlternateContent xmlns:mc="http://schemas.openxmlformats.org/markup-compatibility/2006">
              <mc:Choice xmlns:v="urn:schemas-microsoft-com:vml" Requires="v">
                <p:oleObj spid="_x0000_s31752" name="Chart" r:id="rId3" imgW="9525000" imgH="5810160" progId="MSGraph.Chart.8">
                  <p:embed followColorScheme="full"/>
                </p:oleObj>
              </mc:Choice>
              <mc:Fallback>
                <p:oleObj name="Chart" r:id="rId3" imgW="9525000" imgH="5810160" progId="MSGraph.Chart.8">
                  <p:embed followColorScheme="full"/>
                  <p:pic>
                    <p:nvPicPr>
                      <p:cNvPr id="88067" name="Object 2"/>
                      <p:cNvPicPr>
                        <a:picLocks noChangeAspect="1" noChangeArrowheads="1"/>
                      </p:cNvPicPr>
                      <p:nvPr/>
                    </p:nvPicPr>
                    <p:blipFill>
                      <a:blip r:embed="rId4"/>
                      <a:srcRect/>
                      <a:stretch>
                        <a:fillRect/>
                      </a:stretch>
                    </p:blipFill>
                    <p:spPr bwMode="auto">
                      <a:xfrm>
                        <a:off x="1127919" y="1112838"/>
                        <a:ext cx="9575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13952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791369" y="133484"/>
            <a:ext cx="110066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μόρφωση: Η μέτριας συχνότητας αναγνώστες είναι μόρφωση Λυκείου</a:t>
            </a:r>
          </a:p>
        </p:txBody>
      </p:sp>
      <p:graphicFrame>
        <p:nvGraphicFramePr>
          <p:cNvPr id="89091" name="Object 2"/>
          <p:cNvGraphicFramePr>
            <a:graphicFrameLocks noChangeAspect="1"/>
          </p:cNvGraphicFramePr>
          <p:nvPr/>
        </p:nvGraphicFramePr>
        <p:xfrm>
          <a:off x="1127919" y="1112838"/>
          <a:ext cx="9575800" cy="5340350"/>
        </p:xfrm>
        <a:graphic>
          <a:graphicData uri="http://schemas.openxmlformats.org/presentationml/2006/ole">
            <mc:AlternateContent xmlns:mc="http://schemas.openxmlformats.org/markup-compatibility/2006">
              <mc:Choice xmlns:v="urn:schemas-microsoft-com:vml" Requires="v">
                <p:oleObj spid="_x0000_s32776" name="Chart" r:id="rId3" imgW="9525000" imgH="5810160" progId="MSGraph.Chart.8">
                  <p:embed followColorScheme="full"/>
                </p:oleObj>
              </mc:Choice>
              <mc:Fallback>
                <p:oleObj name="Chart" r:id="rId3" imgW="9525000" imgH="5810160" progId="MSGraph.Chart.8">
                  <p:embed followColorScheme="full"/>
                  <p:pic>
                    <p:nvPicPr>
                      <p:cNvPr id="89091" name="Object 2"/>
                      <p:cNvPicPr>
                        <a:picLocks noChangeAspect="1" noChangeArrowheads="1"/>
                      </p:cNvPicPr>
                      <p:nvPr/>
                    </p:nvPicPr>
                    <p:blipFill>
                      <a:blip r:embed="rId4"/>
                      <a:srcRect/>
                      <a:stretch>
                        <a:fillRect/>
                      </a:stretch>
                    </p:blipFill>
                    <p:spPr bwMode="auto">
                      <a:xfrm>
                        <a:off x="1127919" y="1112838"/>
                        <a:ext cx="9575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721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751763" y="104069"/>
            <a:ext cx="11151219" cy="138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gn="r">
              <a:lnSpc>
                <a:spcPct val="110000"/>
              </a:lnSpc>
              <a:spcBef>
                <a:spcPct val="30000"/>
              </a:spcBef>
              <a:buClr>
                <a:schemeClr val="folHlink"/>
              </a:buClr>
              <a:buSzPct val="150000"/>
              <a:buFont typeface="Wingdings" panose="05000000000000000000" pitchFamily="2" charset="2"/>
              <a:buNone/>
              <a:defRPr sz="32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pPr algn="l"/>
            <a:r>
              <a:rPr lang="el-GR" altLang="el-GR" sz="2400" dirty="0"/>
              <a:t>Το 44% των Ελλήνων έχει διαβάσει ένα τουλάχιστον βιβλίο τον τελευταίο χρόνο</a:t>
            </a:r>
          </a:p>
          <a:p>
            <a:pPr algn="l"/>
            <a:endParaRPr lang="el-GR" altLang="el-GR" sz="2400" dirty="0"/>
          </a:p>
        </p:txBody>
      </p:sp>
      <p:graphicFrame>
        <p:nvGraphicFramePr>
          <p:cNvPr id="4" name="Object 2"/>
          <p:cNvGraphicFramePr>
            <a:graphicFrameLocks noChangeAspect="1"/>
          </p:cNvGraphicFramePr>
          <p:nvPr>
            <p:extLst>
              <p:ext uri="{D42A27DB-BD31-4B8C-83A1-F6EECF244321}">
                <p14:modId xmlns:p14="http://schemas.microsoft.com/office/powerpoint/2010/main" val="1133428663"/>
              </p:ext>
            </p:extLst>
          </p:nvPr>
        </p:nvGraphicFramePr>
        <p:xfrm>
          <a:off x="1703388" y="1049338"/>
          <a:ext cx="8093755" cy="5327386"/>
        </p:xfrm>
        <a:graphic>
          <a:graphicData uri="http://schemas.openxmlformats.org/presentationml/2006/ole">
            <mc:AlternateContent xmlns:mc="http://schemas.openxmlformats.org/markup-compatibility/2006">
              <mc:Choice xmlns:v="urn:schemas-microsoft-com:vml" Requires="v">
                <p:oleObj spid="_x0000_s43014" name="Chart" r:id="rId3" imgW="6324600" imgH="4162515" progId="MSGraph.Chart.8">
                  <p:embed followColorScheme="full"/>
                </p:oleObj>
              </mc:Choice>
              <mc:Fallback>
                <p:oleObj name="Chart" r:id="rId3" imgW="6324600" imgH="4162515" progId="MSGraph.Chart.8">
                  <p:embed followColorScheme="full"/>
                  <p:pic>
                    <p:nvPicPr>
                      <p:cNvPr id="46082" name="Object 2"/>
                      <p:cNvPicPr>
                        <a:picLocks noGrp="1" noChangeAspect="1" noChangeArrowheads="1"/>
                      </p:cNvPicPr>
                      <p:nvPr/>
                    </p:nvPicPr>
                    <p:blipFill>
                      <a:blip r:embed="rId4"/>
                      <a:srcRect/>
                      <a:stretch>
                        <a:fillRect/>
                      </a:stretch>
                    </p:blipFill>
                    <p:spPr bwMode="auto">
                      <a:xfrm>
                        <a:off x="1703388" y="1049338"/>
                        <a:ext cx="8093755" cy="53273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17555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791369" y="28710"/>
            <a:ext cx="113998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περιοχή: Οι συχνοί αναγνώστες, κάτοικοι εκτός Αθήνας και Θεσσαλονίκης</a:t>
            </a:r>
          </a:p>
        </p:txBody>
      </p:sp>
      <p:graphicFrame>
        <p:nvGraphicFramePr>
          <p:cNvPr id="90115" name="Object 2"/>
          <p:cNvGraphicFramePr>
            <a:graphicFrameLocks noChangeAspect="1"/>
          </p:cNvGraphicFramePr>
          <p:nvPr>
            <p:extLst>
              <p:ext uri="{D42A27DB-BD31-4B8C-83A1-F6EECF244321}">
                <p14:modId xmlns:p14="http://schemas.microsoft.com/office/powerpoint/2010/main" val="2626378387"/>
              </p:ext>
            </p:extLst>
          </p:nvPr>
        </p:nvGraphicFramePr>
        <p:xfrm>
          <a:off x="1123157" y="685330"/>
          <a:ext cx="9542462" cy="5824537"/>
        </p:xfrm>
        <a:graphic>
          <a:graphicData uri="http://schemas.openxmlformats.org/presentationml/2006/ole">
            <mc:AlternateContent xmlns:mc="http://schemas.openxmlformats.org/markup-compatibility/2006">
              <mc:Choice xmlns:v="urn:schemas-microsoft-com:vml" Requires="v">
                <p:oleObj spid="_x0000_s33801" name="Chart" r:id="rId3" imgW="9525000" imgH="5810160" progId="MSGraph.Chart.8">
                  <p:embed followColorScheme="full"/>
                </p:oleObj>
              </mc:Choice>
              <mc:Fallback>
                <p:oleObj name="Chart" r:id="rId3" imgW="9525000" imgH="5810160" progId="MSGraph.Chart.8">
                  <p:embed followColorScheme="full"/>
                  <p:pic>
                    <p:nvPicPr>
                      <p:cNvPr id="90115" name="Object 2"/>
                      <p:cNvPicPr>
                        <a:picLocks noChangeAspect="1" noChangeArrowheads="1"/>
                      </p:cNvPicPr>
                      <p:nvPr/>
                    </p:nvPicPr>
                    <p:blipFill>
                      <a:blip r:embed="rId4"/>
                      <a:srcRect/>
                      <a:stretch>
                        <a:fillRect/>
                      </a:stretch>
                    </p:blipFill>
                    <p:spPr bwMode="auto">
                      <a:xfrm>
                        <a:off x="1123157" y="685330"/>
                        <a:ext cx="9542462"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8125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nvGraphicFramePr>
        <p:xfrm>
          <a:off x="1059657" y="730251"/>
          <a:ext cx="8640762" cy="5287963"/>
        </p:xfrm>
        <a:graphic>
          <a:graphicData uri="http://schemas.openxmlformats.org/presentationml/2006/ole">
            <mc:AlternateContent xmlns:mc="http://schemas.openxmlformats.org/markup-compatibility/2006">
              <mc:Choice xmlns:v="urn:schemas-microsoft-com:vml" Requires="v">
                <p:oleObj spid="_x0000_s34824" name="Chart" r:id="rId3" imgW="9525000" imgH="5829300" progId="MSGraph.Chart.8">
                  <p:embed followColorScheme="full"/>
                </p:oleObj>
              </mc:Choice>
              <mc:Fallback>
                <p:oleObj name="Chart" r:id="rId3" imgW="9525000" imgH="5829300" progId="MSGraph.Chart.8">
                  <p:embed followColorScheme="full"/>
                  <p:pic>
                    <p:nvPicPr>
                      <p:cNvPr id="91138" name="Object 2"/>
                      <p:cNvPicPr>
                        <a:picLocks noChangeAspect="1" noChangeArrowheads="1"/>
                      </p:cNvPicPr>
                      <p:nvPr/>
                    </p:nvPicPr>
                    <p:blipFill>
                      <a:blip r:embed="rId4"/>
                      <a:srcRect/>
                      <a:stretch>
                        <a:fillRect/>
                      </a:stretch>
                    </p:blipFill>
                    <p:spPr bwMode="auto">
                      <a:xfrm>
                        <a:off x="1059657" y="730251"/>
                        <a:ext cx="8640762"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4648" name="Group 56">
            <a:extLst>
              <a:ext uri="{FF2B5EF4-FFF2-40B4-BE49-F238E27FC236}">
                <a16:creationId xmlns:a16="http://schemas.microsoft.com/office/drawing/2014/main" id="{FD42334F-E623-4299-8EDF-F842111ACB44}"/>
              </a:ext>
            </a:extLst>
          </p:cNvPr>
          <p:cNvGraphicFramePr>
            <a:graphicFrameLocks noGrp="1"/>
          </p:cNvGraphicFramePr>
          <p:nvPr/>
        </p:nvGraphicFramePr>
        <p:xfrm>
          <a:off x="7750969" y="1612901"/>
          <a:ext cx="4249738" cy="2251112"/>
        </p:xfrm>
        <a:graphic>
          <a:graphicData uri="http://schemas.openxmlformats.org/drawingml/2006/table">
            <a:tbl>
              <a:tblPr/>
              <a:tblGrid>
                <a:gridCol w="1081335">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124972">
                  <a:extLst>
                    <a:ext uri="{9D8B030D-6E8A-4147-A177-3AD203B41FA5}">
                      <a16:colId xmlns:a16="http://schemas.microsoft.com/office/drawing/2014/main" val="20002"/>
                    </a:ext>
                  </a:extLst>
                </a:gridCol>
                <a:gridCol w="1035319">
                  <a:extLst>
                    <a:ext uri="{9D8B030D-6E8A-4147-A177-3AD203B41FA5}">
                      <a16:colId xmlns:a16="http://schemas.microsoft.com/office/drawing/2014/main" val="20003"/>
                    </a:ext>
                  </a:extLst>
                </a:gridCol>
              </a:tblGrid>
              <a:tr h="375244">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Ελληνικό μυθιστόρημα</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Ξένο μυθιστόρημα</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Νουβέλα/</a:t>
                      </a:r>
                    </a:p>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Διηγήματα</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0"/>
                  </a:ext>
                </a:extLst>
              </a:tr>
              <a:tr h="375244">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Αναγνώστες </a:t>
                      </a:r>
                      <a:r>
                        <a:rPr kumimoji="0" lang="el-GR" alt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n=723)</a:t>
                      </a:r>
                      <a:endParaRPr kumimoji="0" lang="el-GR" altLang="el-GR"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35</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23</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20</a:t>
                      </a: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1"/>
                  </a:ext>
                </a:extLst>
              </a:tr>
              <a:tr h="375050">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folHlink"/>
                          </a:solidFill>
                          <a:effectLst/>
                          <a:latin typeface="Arial" panose="020B0604020202020204" pitchFamily="34" charset="0"/>
                          <a:cs typeface="Arial" panose="020B0604020202020204" pitchFamily="34" charset="0"/>
                        </a:rPr>
                        <a:t>Συχνοί </a:t>
                      </a:r>
                      <a:r>
                        <a:rPr kumimoji="0" lang="en-US" altLang="el-GR" sz="1200" b="0" i="0" u="none" strike="noStrike" cap="none" normalizeH="0" baseline="0" dirty="0">
                          <a:ln>
                            <a:noFill/>
                          </a:ln>
                          <a:solidFill>
                            <a:schemeClr val="folHlink"/>
                          </a:solidFill>
                          <a:effectLst/>
                          <a:latin typeface="Arial" panose="020B0604020202020204" pitchFamily="34" charset="0"/>
                          <a:cs typeface="Arial" panose="020B0604020202020204" pitchFamily="34" charset="0"/>
                        </a:rPr>
                        <a:t>(n=175)</a:t>
                      </a:r>
                      <a:endParaRPr kumimoji="0" lang="el-GR" altLang="el-GR" sz="1200" b="0" i="0" u="none" strike="noStrike" cap="none" normalizeH="0" baseline="0" dirty="0">
                        <a:ln>
                          <a:noFill/>
                        </a:ln>
                        <a:solidFill>
                          <a:schemeClr val="folHlink"/>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FF9900"/>
                          </a:solidFill>
                          <a:effectLst/>
                          <a:latin typeface="Arial" panose="020B0604020202020204" pitchFamily="34" charset="0"/>
                          <a:cs typeface="Arial" panose="020B0604020202020204" pitchFamily="34" charset="0"/>
                        </a:rPr>
                        <a:t>43</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FF9900"/>
                          </a:solidFill>
                          <a:effectLst/>
                          <a:latin typeface="Arial" panose="020B0604020202020204" pitchFamily="34" charset="0"/>
                          <a:cs typeface="Arial" panose="020B0604020202020204" pitchFamily="34" charset="0"/>
                        </a:rPr>
                        <a:t>30</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FF9900"/>
                          </a:solidFill>
                          <a:effectLst/>
                          <a:latin typeface="Arial" panose="020B0604020202020204" pitchFamily="34" charset="0"/>
                          <a:cs typeface="Arial" panose="020B0604020202020204" pitchFamily="34" charset="0"/>
                        </a:rPr>
                        <a:t>27</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2"/>
                  </a:ext>
                </a:extLst>
              </a:tr>
              <a:tr h="375244">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A29E"/>
                          </a:solidFill>
                          <a:effectLst/>
                          <a:latin typeface="Arial" panose="020B0604020202020204" pitchFamily="34" charset="0"/>
                          <a:cs typeface="Arial" panose="020B0604020202020204" pitchFamily="34" charset="0"/>
                        </a:rPr>
                        <a:t>Μέτριοι </a:t>
                      </a:r>
                      <a:r>
                        <a:rPr kumimoji="0" lang="en-US" altLang="el-GR" sz="1200" b="0" i="0" u="none" strike="noStrike" cap="none" normalizeH="0" baseline="0" dirty="0">
                          <a:ln>
                            <a:noFill/>
                          </a:ln>
                          <a:solidFill>
                            <a:srgbClr val="00A29E"/>
                          </a:solidFill>
                          <a:effectLst/>
                          <a:latin typeface="Arial" panose="020B0604020202020204" pitchFamily="34" charset="0"/>
                          <a:cs typeface="Arial" panose="020B0604020202020204" pitchFamily="34" charset="0"/>
                        </a:rPr>
                        <a:t>(n=159)</a:t>
                      </a:r>
                      <a:endParaRPr kumimoji="0" lang="el-GR" altLang="el-GR" sz="1200" b="0" i="0" u="none" strike="noStrike" cap="none" normalizeH="0" baseline="0" dirty="0">
                        <a:ln>
                          <a:noFill/>
                        </a:ln>
                        <a:solidFill>
                          <a:srgbClr val="00A29E"/>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92D050"/>
                          </a:solidFill>
                          <a:effectLst/>
                          <a:latin typeface="Arial" panose="020B0604020202020204" pitchFamily="34" charset="0"/>
                          <a:cs typeface="Arial" panose="020B0604020202020204" pitchFamily="34" charset="0"/>
                        </a:rPr>
                        <a:t>42</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92D050"/>
                          </a:solidFill>
                          <a:effectLst/>
                          <a:latin typeface="Arial" panose="020B0604020202020204" pitchFamily="34" charset="0"/>
                          <a:cs typeface="Arial" panose="020B0604020202020204" pitchFamily="34" charset="0"/>
                        </a:rPr>
                        <a:t>31</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dirty="0">
                          <a:ln>
                            <a:noFill/>
                          </a:ln>
                          <a:solidFill>
                            <a:srgbClr val="92D050"/>
                          </a:solidFill>
                          <a:effectLst/>
                          <a:latin typeface="Arial" panose="020B0604020202020204" pitchFamily="34" charset="0"/>
                          <a:cs typeface="Arial" panose="020B0604020202020204" pitchFamily="34" charset="0"/>
                        </a:rPr>
                        <a:t>25</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3"/>
                  </a:ext>
                </a:extLst>
              </a:tr>
              <a:tr h="375050">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666699"/>
                          </a:solidFill>
                          <a:effectLst/>
                          <a:latin typeface="Arial" panose="020B0604020202020204" pitchFamily="34" charset="0"/>
                          <a:cs typeface="Arial" panose="020B0604020202020204" pitchFamily="34" charset="0"/>
                        </a:rPr>
                        <a:t>Αραιοί </a:t>
                      </a:r>
                      <a:r>
                        <a:rPr kumimoji="0" lang="en-US" altLang="el-GR" sz="1200" b="0" i="0" u="none" strike="noStrike" cap="none" normalizeH="0" baseline="0" dirty="0">
                          <a:ln>
                            <a:noFill/>
                          </a:ln>
                          <a:solidFill>
                            <a:srgbClr val="666699"/>
                          </a:solidFill>
                          <a:effectLst/>
                          <a:latin typeface="Arial" panose="020B0604020202020204" pitchFamily="34" charset="0"/>
                          <a:cs typeface="Arial" panose="020B0604020202020204" pitchFamily="34" charset="0"/>
                        </a:rPr>
                        <a:t>(n=17</a:t>
                      </a:r>
                      <a:r>
                        <a:rPr kumimoji="0" lang="el-GR" altLang="el-GR" sz="1200" b="0" i="0" u="none" strike="noStrike" cap="none" normalizeH="0" baseline="0" dirty="0">
                          <a:ln>
                            <a:noFill/>
                          </a:ln>
                          <a:solidFill>
                            <a:srgbClr val="666699"/>
                          </a:solidFill>
                          <a:effectLst/>
                          <a:latin typeface="Arial" panose="020B0604020202020204" pitchFamily="34" charset="0"/>
                          <a:cs typeface="Arial" panose="020B0604020202020204" pitchFamily="34" charset="0"/>
                        </a:rPr>
                        <a:t>4</a:t>
                      </a:r>
                      <a:r>
                        <a:rPr kumimoji="0" lang="en-US" altLang="el-GR" sz="1200" b="0" i="0" u="none" strike="noStrike" cap="none" normalizeH="0" baseline="0" dirty="0">
                          <a:ln>
                            <a:noFill/>
                          </a:ln>
                          <a:solidFill>
                            <a:srgbClr val="666699"/>
                          </a:solidFill>
                          <a:effectLst/>
                          <a:latin typeface="Arial" panose="020B0604020202020204" pitchFamily="34" charset="0"/>
                          <a:cs typeface="Arial" panose="020B0604020202020204" pitchFamily="34" charset="0"/>
                        </a:rPr>
                        <a:t>)</a:t>
                      </a:r>
                      <a:endParaRPr kumimoji="0" lang="el-GR" altLang="el-GR" sz="1200" b="0" i="0" u="none" strike="noStrike" cap="none" normalizeH="0" baseline="0" dirty="0">
                        <a:ln>
                          <a:noFill/>
                        </a:ln>
                        <a:solidFill>
                          <a:srgbClr val="666699"/>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rgbClr val="666699"/>
                          </a:solidFill>
                          <a:effectLst/>
                          <a:latin typeface="Arial" panose="020B0604020202020204" pitchFamily="34" charset="0"/>
                          <a:cs typeface="Arial" panose="020B0604020202020204" pitchFamily="34" charset="0"/>
                        </a:rPr>
                        <a:t>36</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a:ln>
                            <a:noFill/>
                          </a:ln>
                          <a:solidFill>
                            <a:schemeClr val="tx1"/>
                          </a:solidFill>
                          <a:effectLst/>
                          <a:latin typeface="Arial" panose="020B0604020202020204" pitchFamily="34" charset="0"/>
                          <a:cs typeface="Arial" panose="020B0604020202020204" pitchFamily="34" charset="0"/>
                        </a:rPr>
                        <a:t>17</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4"/>
                  </a:ext>
                </a:extLst>
              </a:tr>
              <a:tr h="375244">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Περιστασιακοί </a:t>
                      </a:r>
                      <a:r>
                        <a:rPr kumimoji="0" lang="en-US" alt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(n=</a:t>
                      </a:r>
                      <a:r>
                        <a:rPr kumimoji="0" lang="el-GR" alt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213</a:t>
                      </a:r>
                      <a:r>
                        <a:rPr kumimoji="0" lang="en-US" alt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a:t>
                      </a:r>
                      <a:endParaRPr kumimoji="0" lang="el-GR" altLang="el-GR" sz="12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9526" marR="9526" marT="949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a:ln>
                            <a:noFill/>
                          </a:ln>
                          <a:solidFill>
                            <a:schemeClr val="tx1"/>
                          </a:solidFill>
                          <a:effectLst/>
                          <a:latin typeface="Arial" panose="020B0604020202020204" pitchFamily="34" charset="0"/>
                          <a:cs typeface="Arial" panose="020B0604020202020204" pitchFamily="34" charset="0"/>
                        </a:rPr>
                        <a:t>23</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a:ln>
                            <a:noFill/>
                          </a:ln>
                          <a:solidFill>
                            <a:schemeClr val="tx1"/>
                          </a:solidFill>
                          <a:effectLst/>
                          <a:latin typeface="Arial" panose="020B0604020202020204" pitchFamily="34" charset="0"/>
                          <a:cs typeface="Arial" panose="020B0604020202020204" pitchFamily="34" charset="0"/>
                        </a:rPr>
                        <a:t>18</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12</a:t>
                      </a:r>
                    </a:p>
                  </a:txBody>
                  <a:tcPr marL="9525" marR="9525" marT="94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extLst>
                  <a:ext uri="{0D108BD9-81ED-4DB2-BD59-A6C34878D82A}">
                    <a16:rowId xmlns:a16="http://schemas.microsoft.com/office/drawing/2014/main" val="10005"/>
                  </a:ext>
                </a:extLst>
              </a:tr>
            </a:tbl>
          </a:graphicData>
        </a:graphic>
      </p:graphicFrame>
      <p:sp>
        <p:nvSpPr>
          <p:cNvPr id="91176" name="Ορθογώνιο 6"/>
          <p:cNvSpPr>
            <a:spLocks noChangeArrowheads="1"/>
          </p:cNvSpPr>
          <p:nvPr/>
        </p:nvSpPr>
        <p:spPr bwMode="auto">
          <a:xfrm>
            <a:off x="710407" y="201201"/>
            <a:ext cx="7099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110000"/>
              </a:lnSpc>
              <a:spcBef>
                <a:spcPct val="30000"/>
              </a:spcBef>
              <a:buClr>
                <a:schemeClr val="folHlink"/>
              </a:buClr>
              <a:buSzPct val="150000"/>
              <a:buFont typeface="Wingdings" panose="05000000000000000000" pitchFamily="2" charset="2"/>
              <a:buNone/>
            </a:pPr>
            <a:r>
              <a:rPr lang="el-GR" altLang="el-GR" sz="2000" dirty="0">
                <a:solidFill>
                  <a:schemeClr val="accent2">
                    <a:lumMod val="60000"/>
                    <a:lumOff val="40000"/>
                  </a:schemeClr>
                </a:solidFill>
                <a:latin typeface="Verdana" panose="020B0604030504040204" pitchFamily="34" charset="0"/>
                <a:cs typeface="Arial" panose="020B0604020202020204" pitchFamily="34" charset="0"/>
              </a:rPr>
              <a:t>Συχνότητα ανάγνωσης και αναγνωστικές προτιμήσεις</a:t>
            </a:r>
          </a:p>
        </p:txBody>
      </p:sp>
      <mc:AlternateContent xmlns:mc="http://schemas.openxmlformats.org/markup-compatibility/2006" xmlns:p14="http://schemas.microsoft.com/office/powerpoint/2010/main">
        <mc:Choice Requires="p14">
          <p:contentPart p14:bwMode="auto" r:id="rId5">
            <p14:nvContentPartPr>
              <p14:cNvPr id="248846" name="Ink 248845">
                <a:extLst>
                  <a:ext uri="{FF2B5EF4-FFF2-40B4-BE49-F238E27FC236}">
                    <a16:creationId xmlns:a16="http://schemas.microsoft.com/office/drawing/2014/main" id="{D7F8A624-608E-4A0F-85DD-E7731A2CD5D3}"/>
                  </a:ext>
                </a:extLst>
              </p14:cNvPr>
              <p14:cNvContentPartPr/>
              <p14:nvPr/>
            </p14:nvContentPartPr>
            <p14:xfrm>
              <a:off x="12018773" y="5242120"/>
              <a:ext cx="15840" cy="12600"/>
            </p14:xfrm>
          </p:contentPart>
        </mc:Choice>
        <mc:Fallback xmlns="">
          <p:pic>
            <p:nvPicPr>
              <p:cNvPr id="248846" name="Ink 248845">
                <a:extLst>
                  <a:ext uri="{FF2B5EF4-FFF2-40B4-BE49-F238E27FC236}">
                    <a16:creationId xmlns:a16="http://schemas.microsoft.com/office/drawing/2014/main" id="{D7F8A624-608E-4A0F-85DD-E7731A2CD5D3}"/>
                  </a:ext>
                </a:extLst>
              </p:cNvPr>
              <p:cNvPicPr/>
              <p:nvPr/>
            </p:nvPicPr>
            <p:blipFill>
              <a:blip r:embed="rId6"/>
              <a:stretch>
                <a:fillRect/>
              </a:stretch>
            </p:blipFill>
            <p:spPr>
              <a:xfrm>
                <a:off x="12009773" y="5230240"/>
                <a:ext cx="35280" cy="34920"/>
              </a:xfrm>
              <a:prstGeom prst="rect">
                <a:avLst/>
              </a:prstGeom>
            </p:spPr>
          </p:pic>
        </mc:Fallback>
      </mc:AlternateContent>
      <p:sp>
        <p:nvSpPr>
          <p:cNvPr id="2" name="TextBox 1">
            <a:extLst>
              <a:ext uri="{FF2B5EF4-FFF2-40B4-BE49-F238E27FC236}">
                <a16:creationId xmlns:a16="http://schemas.microsoft.com/office/drawing/2014/main" id="{0F207C7D-7526-4F34-9E72-BB4BB53DD6D7}"/>
              </a:ext>
            </a:extLst>
          </p:cNvPr>
          <p:cNvSpPr txBox="1"/>
          <p:nvPr/>
        </p:nvSpPr>
        <p:spPr>
          <a:xfrm>
            <a:off x="1270794" y="5589589"/>
            <a:ext cx="304892" cy="276999"/>
          </a:xfrm>
          <a:prstGeom prst="rect">
            <a:avLst/>
          </a:prstGeom>
          <a:noFill/>
        </p:spPr>
        <p:txBody>
          <a:bodyPr wrap="none">
            <a:spAutoFit/>
          </a:bodyPr>
          <a:lstStyle/>
          <a:p>
            <a:pPr>
              <a:defRPr/>
            </a:pPr>
            <a:r>
              <a:rPr lang="el-GR" sz="1200" i="1" dirty="0">
                <a:solidFill>
                  <a:schemeClr val="tx1">
                    <a:lumMod val="75000"/>
                    <a:lumOff val="25000"/>
                  </a:schemeClr>
                </a:solidFill>
              </a:rPr>
              <a:t>%</a:t>
            </a:r>
          </a:p>
        </p:txBody>
      </p:sp>
    </p:spTree>
    <p:extLst>
      <p:ext uri="{BB962C8B-B14F-4D97-AF65-F5344CB8AC3E}">
        <p14:creationId xmlns:p14="http://schemas.microsoft.com/office/powerpoint/2010/main" val="2255735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9010" name="Group 82">
            <a:extLst>
              <a:ext uri="{FF2B5EF4-FFF2-40B4-BE49-F238E27FC236}">
                <a16:creationId xmlns:a16="http://schemas.microsoft.com/office/drawing/2014/main" id="{DFD2FA46-1D5A-4007-BDE3-201329A200CD}"/>
              </a:ext>
            </a:extLst>
          </p:cNvPr>
          <p:cNvGraphicFramePr>
            <a:graphicFrameLocks noGrp="1"/>
          </p:cNvGraphicFramePr>
          <p:nvPr>
            <p:ph/>
          </p:nvPr>
        </p:nvGraphicFramePr>
        <p:xfrm>
          <a:off x="813595" y="1293814"/>
          <a:ext cx="10899775" cy="4732337"/>
        </p:xfrm>
        <a:graphic>
          <a:graphicData uri="http://schemas.openxmlformats.org/drawingml/2006/table">
            <a:tbl>
              <a:tblPr/>
              <a:tblGrid>
                <a:gridCol w="3211998">
                  <a:extLst>
                    <a:ext uri="{9D8B030D-6E8A-4147-A177-3AD203B41FA5}">
                      <a16:colId xmlns:a16="http://schemas.microsoft.com/office/drawing/2014/main" val="20000"/>
                    </a:ext>
                  </a:extLst>
                </a:gridCol>
                <a:gridCol w="1593016">
                  <a:extLst>
                    <a:ext uri="{9D8B030D-6E8A-4147-A177-3AD203B41FA5}">
                      <a16:colId xmlns:a16="http://schemas.microsoft.com/office/drawing/2014/main" val="20002"/>
                    </a:ext>
                  </a:extLst>
                </a:gridCol>
                <a:gridCol w="1876219">
                  <a:extLst>
                    <a:ext uri="{9D8B030D-6E8A-4147-A177-3AD203B41FA5}">
                      <a16:colId xmlns:a16="http://schemas.microsoft.com/office/drawing/2014/main" val="20003"/>
                    </a:ext>
                  </a:extLst>
                </a:gridCol>
                <a:gridCol w="1779852">
                  <a:extLst>
                    <a:ext uri="{9D8B030D-6E8A-4147-A177-3AD203B41FA5}">
                      <a16:colId xmlns:a16="http://schemas.microsoft.com/office/drawing/2014/main" val="20004"/>
                    </a:ext>
                  </a:extLst>
                </a:gridCol>
                <a:gridCol w="2438690">
                  <a:extLst>
                    <a:ext uri="{9D8B030D-6E8A-4147-A177-3AD203B41FA5}">
                      <a16:colId xmlns:a16="http://schemas.microsoft.com/office/drawing/2014/main" val="20005"/>
                    </a:ext>
                  </a:extLst>
                </a:gridCol>
              </a:tblGrid>
              <a:tr h="701072">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endParaRPr kumimoji="0" lang="el-GR" altLang="el-G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Συχνοί </a:t>
                      </a:r>
                      <a:r>
                        <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n=175)</a:t>
                      </a:r>
                      <a:endPar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Μέτριοι</a:t>
                      </a:r>
                      <a:endPar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n=161)</a:t>
                      </a:r>
                      <a:endParaRPr kumimoji="0" lang="el-GR" altLang="el-GR"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Αραιοί</a:t>
                      </a:r>
                      <a:endPar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n=174)</a:t>
                      </a:r>
                      <a:endParaRPr kumimoji="0" lang="el-GR" altLang="el-GR"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Περιστασιακοί </a:t>
                      </a: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n=213)</a:t>
                      </a:r>
                      <a:endPar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465176">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Το θέμα του βιβλίου</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68%</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56%</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57%</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62%</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463588">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Συστάσεις φίλοι/γνωστοί </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33%</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37%</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31%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27%</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2"/>
                  </a:ext>
                </a:extLst>
              </a:tr>
              <a:tr h="463588">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Περίληψη στο οπισθόφυλλο</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25%</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38%</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24%</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24%</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3"/>
                  </a:ext>
                </a:extLst>
              </a:tr>
              <a:tr h="465176">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Ο συγγραφέας</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23%</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21%</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5176">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Κριτικές</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25%</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21%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14%</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3588">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Η μεγάλη κυκλοφορία</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14%</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5176">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Το εξώφυλλο</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15%</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4536">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Η τιμή</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261">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400" b="0" i="0" u="none" strike="noStrike" cap="none" normalizeH="0" baseline="0">
                          <a:ln>
                            <a:noFill/>
                          </a:ln>
                          <a:solidFill>
                            <a:schemeClr val="tx1"/>
                          </a:solidFill>
                          <a:effectLst/>
                          <a:latin typeface="Arial" panose="020B0604020202020204" pitchFamily="34" charset="0"/>
                          <a:cs typeface="Arial" panose="020B0604020202020204" pitchFamily="34" charset="0"/>
                        </a:rPr>
                        <a:t>Ο εκδοτικός οίκος</a:t>
                      </a:r>
                    </a:p>
                  </a:txBody>
                  <a:tcPr marL="91445" marR="91445"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7%</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16%</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1A1A1"/>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91445" marR="91445"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p>
                  </a:txBody>
                  <a:tcPr marL="91445" marR="91445"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92230" name="Text Box 3"/>
          <p:cNvSpPr txBox="1">
            <a:spLocks noChangeArrowheads="1"/>
          </p:cNvSpPr>
          <p:nvPr/>
        </p:nvSpPr>
        <p:spPr bwMode="auto">
          <a:xfrm>
            <a:off x="767557" y="161513"/>
            <a:ext cx="11233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κριτήρια επιλογής του τελευταίου βιβλίου που διάβασαν</a:t>
            </a:r>
          </a:p>
        </p:txBody>
      </p:sp>
    </p:spTree>
    <p:extLst>
      <p:ext uri="{BB962C8B-B14F-4D97-AF65-F5344CB8AC3E}">
        <p14:creationId xmlns:p14="http://schemas.microsoft.com/office/powerpoint/2010/main" val="701280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9010" name="Group 82">
            <a:extLst>
              <a:ext uri="{FF2B5EF4-FFF2-40B4-BE49-F238E27FC236}">
                <a16:creationId xmlns:a16="http://schemas.microsoft.com/office/drawing/2014/main" id="{CB2229E5-B389-488A-9E57-36C39207D89D}"/>
              </a:ext>
            </a:extLst>
          </p:cNvPr>
          <p:cNvGraphicFramePr>
            <a:graphicFrameLocks noGrp="1"/>
          </p:cNvGraphicFramePr>
          <p:nvPr>
            <p:ph/>
            <p:extLst>
              <p:ext uri="{D42A27DB-BD31-4B8C-83A1-F6EECF244321}">
                <p14:modId xmlns:p14="http://schemas.microsoft.com/office/powerpoint/2010/main" val="1187327624"/>
              </p:ext>
            </p:extLst>
          </p:nvPr>
        </p:nvGraphicFramePr>
        <p:xfrm>
          <a:off x="840583" y="1347788"/>
          <a:ext cx="10498138" cy="4602163"/>
        </p:xfrm>
        <a:graphic>
          <a:graphicData uri="http://schemas.openxmlformats.org/drawingml/2006/table">
            <a:tbl>
              <a:tblPr/>
              <a:tblGrid>
                <a:gridCol w="3438679">
                  <a:extLst>
                    <a:ext uri="{9D8B030D-6E8A-4147-A177-3AD203B41FA5}">
                      <a16:colId xmlns:a16="http://schemas.microsoft.com/office/drawing/2014/main" val="20000"/>
                    </a:ext>
                  </a:extLst>
                </a:gridCol>
                <a:gridCol w="1462820">
                  <a:extLst>
                    <a:ext uri="{9D8B030D-6E8A-4147-A177-3AD203B41FA5}">
                      <a16:colId xmlns:a16="http://schemas.microsoft.com/office/drawing/2014/main" val="20002"/>
                    </a:ext>
                  </a:extLst>
                </a:gridCol>
                <a:gridCol w="1722876">
                  <a:extLst>
                    <a:ext uri="{9D8B030D-6E8A-4147-A177-3AD203B41FA5}">
                      <a16:colId xmlns:a16="http://schemas.microsoft.com/office/drawing/2014/main" val="20003"/>
                    </a:ext>
                  </a:extLst>
                </a:gridCol>
                <a:gridCol w="1634385">
                  <a:extLst>
                    <a:ext uri="{9D8B030D-6E8A-4147-A177-3AD203B41FA5}">
                      <a16:colId xmlns:a16="http://schemas.microsoft.com/office/drawing/2014/main" val="20004"/>
                    </a:ext>
                  </a:extLst>
                </a:gridCol>
                <a:gridCol w="2239378">
                  <a:extLst>
                    <a:ext uri="{9D8B030D-6E8A-4147-A177-3AD203B41FA5}">
                      <a16:colId xmlns:a16="http://schemas.microsoft.com/office/drawing/2014/main" val="20005"/>
                    </a:ext>
                  </a:extLst>
                </a:gridCol>
              </a:tblGrid>
              <a:tr h="701033">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endParaRPr kumimoji="0" lang="el-GR" altLang="el-GR"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52" marR="91452"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Συχνοί </a:t>
                      </a:r>
                      <a:r>
                        <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n=175)</a:t>
                      </a:r>
                      <a:endPar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9" marR="91439"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Μέτριοι</a:t>
                      </a:r>
                      <a:endPar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n=161)</a:t>
                      </a:r>
                      <a:endParaRPr kumimoji="0" lang="el-GR" altLang="el-GR"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9" marR="91439"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A29E"/>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Αραιοί</a:t>
                      </a:r>
                      <a:endParaRPr kumimoji="0" lang="en-US"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n=174)</a:t>
                      </a:r>
                      <a:endParaRPr kumimoji="0" lang="el-GR" altLang="el-GR" sz="11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9" marR="91439"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lvl1pPr defTabSz="457200">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cs typeface="Arial" panose="020B0604020202020204" pitchFamily="34" charset="0"/>
                        </a:defRPr>
                      </a:lvl1pPr>
                      <a:lvl2pPr marL="742950" indent="-285750" defTabSz="457200">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2pPr>
                      <a:lvl3pPr marL="1143000" indent="-228600" defTabSz="457200">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3pPr>
                      <a:lvl4pPr marL="1600200" indent="-228600" defTabSz="457200">
                        <a:spcBef>
                          <a:spcPct val="20000"/>
                        </a:spcBef>
                        <a:buClr>
                          <a:schemeClr val="bg2"/>
                        </a:buClr>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4pPr>
                      <a:lvl5pPr marL="2057400" indent="-228600" defTabSz="457200">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Περιστασιακοί </a:t>
                      </a:r>
                    </a:p>
                    <a:p>
                      <a:pPr marL="0" marR="0" lvl="0" indent="0" algn="l" defTabSz="457200" rtl="0" eaLnBrk="0" fontAlgn="base" latinLnBrk="0" hangingPunct="0">
                        <a:lnSpc>
                          <a:spcPct val="100000"/>
                        </a:lnSpc>
                        <a:spcBef>
                          <a:spcPct val="0"/>
                        </a:spcBef>
                        <a:spcAft>
                          <a:spcPct val="0"/>
                        </a:spcAft>
                        <a:buClr>
                          <a:schemeClr val="bg2"/>
                        </a:buClr>
                        <a:buSzPct val="75000"/>
                        <a:buFont typeface="Wingdings 3" panose="05040102010807070707" pitchFamily="18" charset="2"/>
                        <a:buNone/>
                        <a:tabLst/>
                      </a:pPr>
                      <a:r>
                        <a:rPr kumimoji="0" lang="el-GR"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en-US" altLang="el-GR"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n=213)</a:t>
                      </a:r>
                      <a:endParaRPr kumimoji="0" lang="el-GR" altLang="el-GR"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91439" marR="91439"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465177">
                <a:tc>
                  <a:txBody>
                    <a:bodyPr/>
                    <a:lstStyle/>
                    <a:p>
                      <a:pPr algn="l" fontAlgn="b"/>
                      <a:r>
                        <a:rPr lang="en-US" sz="1400" b="0" i="0" u="none" strike="noStrike" dirty="0">
                          <a:solidFill>
                            <a:schemeClr val="tx1"/>
                          </a:solidFill>
                          <a:effectLst/>
                          <a:latin typeface="Arial" panose="020B0604020202020204" pitchFamily="34" charset="0"/>
                        </a:rPr>
                        <a:t>K</a:t>
                      </a:r>
                      <a:r>
                        <a:rPr lang="el-GR" sz="1400" b="0" i="0" u="none" strike="noStrike" dirty="0" err="1">
                          <a:solidFill>
                            <a:schemeClr val="tx1"/>
                          </a:solidFill>
                          <a:effectLst/>
                          <a:latin typeface="Arial" panose="020B0604020202020204" pitchFamily="34" charset="0"/>
                        </a:rPr>
                        <a:t>αταστήματα</a:t>
                      </a:r>
                      <a:r>
                        <a:rPr lang="el-GR" sz="1400" b="0" i="0" u="none" strike="noStrike" dirty="0">
                          <a:solidFill>
                            <a:schemeClr val="tx1"/>
                          </a:solidFill>
                          <a:effectLst/>
                          <a:latin typeface="Arial" panose="020B0604020202020204" pitchFamily="34" charset="0"/>
                        </a:rPr>
                        <a:t> μεγάλων κεντρικών βιβλιοπωλείων</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60%</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a:solidFill>
                            <a:schemeClr val="tx1"/>
                          </a:solidFill>
                          <a:effectLst/>
                          <a:latin typeface="Arial" panose="020B0604020202020204" pitchFamily="34" charset="0"/>
                          <a:ea typeface="+mn-ea"/>
                          <a:cs typeface="+mn-cs"/>
                        </a:rPr>
                        <a:t>52%</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51%</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a:solidFill>
                            <a:schemeClr val="tx1"/>
                          </a:solidFill>
                          <a:effectLst/>
                          <a:latin typeface="Arial" panose="020B0604020202020204" pitchFamily="34" charset="0"/>
                          <a:ea typeface="+mn-ea"/>
                          <a:cs typeface="+mn-cs"/>
                        </a:rPr>
                        <a:t>48%</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1"/>
                  </a:ext>
                </a:extLst>
              </a:tr>
              <a:tr h="646479">
                <a:tc>
                  <a:txBody>
                    <a:bodyPr/>
                    <a:lstStyle/>
                    <a:p>
                      <a:pPr algn="l" fontAlgn="b"/>
                      <a:r>
                        <a:rPr lang="el-GR" sz="1400" b="0" i="0" u="none" strike="noStrike" dirty="0">
                          <a:solidFill>
                            <a:schemeClr val="tx1"/>
                          </a:solidFill>
                          <a:effectLst/>
                          <a:latin typeface="Arial" panose="020B0604020202020204" pitchFamily="34" charset="0"/>
                        </a:rPr>
                        <a:t>Καταστήματα μικρότερων/συνοικιακών βιβλιοπωλείων</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55%</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50%</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60%</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a:solidFill>
                            <a:schemeClr val="tx1"/>
                          </a:solidFill>
                          <a:effectLst/>
                          <a:latin typeface="Arial" panose="020B0604020202020204" pitchFamily="34" charset="0"/>
                          <a:ea typeface="+mn-ea"/>
                          <a:cs typeface="+mn-cs"/>
                        </a:rPr>
                        <a:t>37%</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2"/>
                  </a:ext>
                </a:extLst>
              </a:tr>
              <a:tr h="465177">
                <a:tc>
                  <a:txBody>
                    <a:bodyPr/>
                    <a:lstStyle/>
                    <a:p>
                      <a:pPr algn="l" fontAlgn="b"/>
                      <a:r>
                        <a:rPr lang="el-GR" sz="1400" b="0" i="0" u="none" strike="noStrike" dirty="0">
                          <a:solidFill>
                            <a:schemeClr val="tx1"/>
                          </a:solidFill>
                          <a:effectLst/>
                          <a:latin typeface="Arial" panose="020B0604020202020204" pitchFamily="34" charset="0"/>
                        </a:rPr>
                        <a:t>Τα δανείζομαι από άλλους</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36%</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33%</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30%</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a:solidFill>
                            <a:schemeClr val="tx1"/>
                          </a:solidFill>
                          <a:effectLst/>
                          <a:latin typeface="Arial" panose="020B0604020202020204" pitchFamily="34" charset="0"/>
                          <a:ea typeface="+mn-ea"/>
                          <a:cs typeface="+mn-cs"/>
                        </a:rPr>
                        <a:t>24%</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3"/>
                  </a:ext>
                </a:extLst>
              </a:tr>
              <a:tr h="463589">
                <a:tc>
                  <a:txBody>
                    <a:bodyPr/>
                    <a:lstStyle/>
                    <a:p>
                      <a:pPr algn="l" fontAlgn="b"/>
                      <a:r>
                        <a:rPr lang="el-GR" sz="1400" b="0" i="0" u="none" strike="noStrike" dirty="0">
                          <a:solidFill>
                            <a:schemeClr val="tx1"/>
                          </a:solidFill>
                          <a:effectLst/>
                          <a:latin typeface="Arial" panose="020B0604020202020204" pitchFamily="34" charset="0"/>
                        </a:rPr>
                        <a:t>Μου τα κάνουν δώρο</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33%</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25%</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27%</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22%</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alpha val="50195"/>
                      </a:srgbClr>
                    </a:solidFill>
                  </a:tcPr>
                </a:tc>
                <a:extLst>
                  <a:ext uri="{0D108BD9-81ED-4DB2-BD59-A6C34878D82A}">
                    <a16:rowId xmlns:a16="http://schemas.microsoft.com/office/drawing/2014/main" val="10004"/>
                  </a:ext>
                </a:extLst>
              </a:tr>
              <a:tr h="465177">
                <a:tc>
                  <a:txBody>
                    <a:bodyPr/>
                    <a:lstStyle/>
                    <a:p>
                      <a:pPr algn="l" fontAlgn="b"/>
                      <a:r>
                        <a:rPr lang="el-GR" sz="1400" b="0" i="0" u="none" strike="noStrike" dirty="0">
                          <a:solidFill>
                            <a:schemeClr val="tx1"/>
                          </a:solidFill>
                          <a:effectLst/>
                          <a:latin typeface="Arial" panose="020B0604020202020204" pitchFamily="34" charset="0"/>
                        </a:rPr>
                        <a:t>Αγορά από το </a:t>
                      </a:r>
                      <a:r>
                        <a:rPr lang="en-US" sz="1400" b="0" i="0" u="none" strike="noStrike" dirty="0">
                          <a:solidFill>
                            <a:schemeClr val="tx1"/>
                          </a:solidFill>
                          <a:effectLst/>
                          <a:latin typeface="Arial" panose="020B0604020202020204" pitchFamily="34" charset="0"/>
                        </a:rPr>
                        <a:t>internet</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23%</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15%</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14%</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10%</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5177">
                <a:tc>
                  <a:txBody>
                    <a:bodyPr/>
                    <a:lstStyle/>
                    <a:p>
                      <a:pPr algn="l" fontAlgn="b"/>
                      <a:r>
                        <a:rPr lang="el-GR" sz="1400" b="0" i="0" u="none" strike="noStrike" dirty="0">
                          <a:solidFill>
                            <a:schemeClr val="tx1"/>
                          </a:solidFill>
                          <a:effectLst/>
                          <a:latin typeface="Arial" panose="020B0604020202020204" pitchFamily="34" charset="0"/>
                        </a:rPr>
                        <a:t>Εκθέσεις βιβλίων</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15%</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6%</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11%</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8%</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5177">
                <a:tc>
                  <a:txBody>
                    <a:bodyPr/>
                    <a:lstStyle/>
                    <a:p>
                      <a:pPr algn="l" fontAlgn="b"/>
                      <a:r>
                        <a:rPr lang="en-US" sz="1400" b="0" i="0" u="none" strike="noStrike" dirty="0">
                          <a:solidFill>
                            <a:schemeClr val="tx1"/>
                          </a:solidFill>
                          <a:effectLst/>
                          <a:latin typeface="Arial" panose="020B0604020202020204" pitchFamily="34" charset="0"/>
                        </a:rPr>
                        <a:t>Bazaars </a:t>
                      </a:r>
                      <a:r>
                        <a:rPr lang="el-GR" sz="1400" b="0" i="0" u="none" strike="noStrike" dirty="0">
                          <a:solidFill>
                            <a:schemeClr val="tx1"/>
                          </a:solidFill>
                          <a:effectLst/>
                          <a:latin typeface="Arial" panose="020B0604020202020204" pitchFamily="34" charset="0"/>
                        </a:rPr>
                        <a:t>βιβλίων</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16%</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11%</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8%</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7%</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5177">
                <a:tc>
                  <a:txBody>
                    <a:bodyPr/>
                    <a:lstStyle/>
                    <a:p>
                      <a:pPr algn="l" fontAlgn="b"/>
                      <a:r>
                        <a:rPr lang="el-GR" sz="1400" b="0" i="0" u="none" strike="noStrike" dirty="0">
                          <a:solidFill>
                            <a:schemeClr val="tx1"/>
                          </a:solidFill>
                          <a:effectLst/>
                          <a:latin typeface="Arial" panose="020B0604020202020204" pitchFamily="34" charset="0"/>
                        </a:rPr>
                        <a:t>Εφημερίδες (ένθετα, δώρα)</a:t>
                      </a:r>
                    </a:p>
                  </a:txBody>
                  <a:tcPr marL="6351" marR="6351" marT="635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8%</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6%</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8%</a:t>
                      </a:r>
                    </a:p>
                  </a:txBody>
                  <a:tcPr marL="6351" marR="6351"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l-GR" sz="1600" b="1" i="0" u="none" strike="noStrike" kern="1200" dirty="0">
                          <a:solidFill>
                            <a:schemeClr val="tx1"/>
                          </a:solidFill>
                          <a:effectLst/>
                          <a:latin typeface="Arial" panose="020B0604020202020204" pitchFamily="34" charset="0"/>
                          <a:ea typeface="+mn-ea"/>
                          <a:cs typeface="+mn-cs"/>
                        </a:rPr>
                        <a:t>14%</a:t>
                      </a:r>
                    </a:p>
                  </a:txBody>
                  <a:tcPr marL="6351" marR="6351" marT="635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8"/>
                  </a:ext>
                </a:extLst>
              </a:tr>
            </a:tbl>
          </a:graphicData>
        </a:graphic>
      </p:graphicFrame>
      <p:sp>
        <p:nvSpPr>
          <p:cNvPr id="93248" name="Text Box 3"/>
          <p:cNvSpPr txBox="1">
            <a:spLocks noChangeArrowheads="1"/>
          </p:cNvSpPr>
          <p:nvPr/>
        </p:nvSpPr>
        <p:spPr bwMode="auto">
          <a:xfrm>
            <a:off x="767557" y="174213"/>
            <a:ext cx="11423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Συχνότητα ανάγνωσης και τόπος / τρόπος προμήθειας βιβλίων</a:t>
            </a:r>
          </a:p>
        </p:txBody>
      </p:sp>
    </p:spTree>
    <p:extLst>
      <p:ext uri="{BB962C8B-B14F-4D97-AF65-F5344CB8AC3E}">
        <p14:creationId xmlns:p14="http://schemas.microsoft.com/office/powerpoint/2010/main" val="1853734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6194" y="1268414"/>
            <a:ext cx="12190413" cy="4708981"/>
          </a:xfrm>
          <a:prstGeom prst="rect">
            <a:avLst/>
          </a:prstGeom>
          <a:solidFill>
            <a:srgbClr val="C0C0C0">
              <a:alpha val="5098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br>
              <a:rPr lang="el-GR" altLang="el-GR" sz="6000" b="1">
                <a:solidFill>
                  <a:srgbClr val="FFFFFF"/>
                </a:solidFill>
              </a:rPr>
            </a:br>
            <a:br>
              <a:rPr lang="el-GR" altLang="el-GR" sz="6000" b="1">
                <a:solidFill>
                  <a:srgbClr val="FFFFFF"/>
                </a:solidFill>
              </a:rPr>
            </a:br>
            <a:br>
              <a:rPr lang="el-GR" altLang="el-GR" sz="6000" b="1">
                <a:solidFill>
                  <a:srgbClr val="FFFFFF"/>
                </a:solidFill>
              </a:rPr>
            </a:br>
            <a:br>
              <a:rPr lang="el-GR" altLang="el-GR" sz="6000" b="1">
                <a:solidFill>
                  <a:srgbClr val="FFFFFF"/>
                </a:solidFill>
              </a:rPr>
            </a:br>
            <a:endParaRPr lang="el-GR" altLang="el-GR" sz="6000" b="1">
              <a:solidFill>
                <a:srgbClr val="FFFFFF"/>
              </a:solidFill>
            </a:endParaRPr>
          </a:p>
        </p:txBody>
      </p:sp>
      <p:graphicFrame>
        <p:nvGraphicFramePr>
          <p:cNvPr id="94211" name="Object 3"/>
          <p:cNvGraphicFramePr>
            <a:graphicFrameLocks noChangeAspect="1"/>
          </p:cNvGraphicFramePr>
          <p:nvPr>
            <p:extLst>
              <p:ext uri="{D42A27DB-BD31-4B8C-83A1-F6EECF244321}">
                <p14:modId xmlns:p14="http://schemas.microsoft.com/office/powerpoint/2010/main" val="1233304552"/>
              </p:ext>
            </p:extLst>
          </p:nvPr>
        </p:nvGraphicFramePr>
        <p:xfrm>
          <a:off x="1920082" y="620713"/>
          <a:ext cx="9434512" cy="5357812"/>
        </p:xfrm>
        <a:graphic>
          <a:graphicData uri="http://schemas.openxmlformats.org/presentationml/2006/ole">
            <mc:AlternateContent xmlns:mc="http://schemas.openxmlformats.org/markup-compatibility/2006">
              <mc:Choice xmlns:v="urn:schemas-microsoft-com:vml" Requires="v">
                <p:oleObj spid="_x0000_s35849" name="Chart" r:id="rId3" imgW="9258300" imgH="5248365" progId="MSGraph.Chart.8">
                  <p:embed followColorScheme="full"/>
                </p:oleObj>
              </mc:Choice>
              <mc:Fallback>
                <p:oleObj name="Chart" r:id="rId3" imgW="9258300" imgH="5248365" progId="MSGraph.Chart.8">
                  <p:embed followColorScheme="full"/>
                  <p:pic>
                    <p:nvPicPr>
                      <p:cNvPr id="94211" name="Object 3"/>
                      <p:cNvPicPr>
                        <a:picLocks noChangeAspect="1" noChangeArrowheads="1"/>
                      </p:cNvPicPr>
                      <p:nvPr/>
                    </p:nvPicPr>
                    <p:blipFill>
                      <a:blip r:embed="rId4"/>
                      <a:srcRect/>
                      <a:stretch>
                        <a:fillRect/>
                      </a:stretch>
                    </p:blipFill>
                    <p:spPr bwMode="auto">
                      <a:xfrm>
                        <a:off x="1920082" y="620713"/>
                        <a:ext cx="9434512" cy="535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3476" name="Text Box 3">
            <a:extLst>
              <a:ext uri="{FF2B5EF4-FFF2-40B4-BE49-F238E27FC236}">
                <a16:creationId xmlns:a16="http://schemas.microsoft.com/office/drawing/2014/main" id="{656FAF9D-E872-4403-A332-B525D5136140}"/>
              </a:ext>
            </a:extLst>
          </p:cNvPr>
          <p:cNvSpPr txBox="1">
            <a:spLocks noChangeArrowheads="1"/>
          </p:cNvSpPr>
          <p:nvPr/>
        </p:nvSpPr>
        <p:spPr bwMode="auto">
          <a:xfrm>
            <a:off x="-26194" y="1268414"/>
            <a:ext cx="3514726" cy="1938337"/>
          </a:xfrm>
          <a:prstGeom prst="rect">
            <a:avLst/>
          </a:prstGeom>
          <a:solidFill>
            <a:srgbClr val="FFFF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defRPr/>
            </a:pPr>
            <a:r>
              <a:rPr lang="el-GR" altLang="el-GR" sz="1200" b="1" dirty="0">
                <a:solidFill>
                  <a:schemeClr val="bg1">
                    <a:lumMod val="75000"/>
                    <a:lumOff val="25000"/>
                  </a:schemeClr>
                </a:solidFill>
                <a:latin typeface="Arial" panose="020B0604020202020204" pitchFamily="34" charset="0"/>
              </a:rPr>
              <a:t>Συχνοί αναγνώστες: </a:t>
            </a:r>
            <a:r>
              <a:rPr lang="el-GR" altLang="el-GR" sz="1200" dirty="0">
                <a:solidFill>
                  <a:schemeClr val="bg1">
                    <a:lumMod val="75000"/>
                    <a:lumOff val="25000"/>
                  </a:schemeClr>
                </a:solidFill>
                <a:effectLst>
                  <a:outerShdw blurRad="38100" dist="38100" dir="2700000" algn="tl">
                    <a:srgbClr val="C0C0C0"/>
                  </a:outerShdw>
                </a:effectLst>
                <a:latin typeface="Arial" panose="020B0604020202020204" pitchFamily="34" charset="0"/>
              </a:rPr>
              <a:t>διαβάζουν </a:t>
            </a:r>
            <a:r>
              <a:rPr lang="el-GR" altLang="el-GR" sz="1200" b="1" dirty="0">
                <a:solidFill>
                  <a:schemeClr val="bg1">
                    <a:lumMod val="75000"/>
                    <a:lumOff val="25000"/>
                  </a:schemeClr>
                </a:solidFill>
              </a:rPr>
              <a:t>όλους τους μήνες εκτός από Σεπτέμβριο-Οκτώβριο </a:t>
            </a:r>
            <a:r>
              <a:rPr lang="el-GR" altLang="el-GR" sz="1200" dirty="0">
                <a:solidFill>
                  <a:schemeClr val="bg1">
                    <a:lumMod val="75000"/>
                    <a:lumOff val="25000"/>
                  </a:schemeClr>
                </a:solidFill>
              </a:rPr>
              <a:t>και κυρίως για</a:t>
            </a:r>
            <a:r>
              <a:rPr lang="el-GR" altLang="el-GR" sz="1200" dirty="0">
                <a:solidFill>
                  <a:schemeClr val="bg1">
                    <a:lumMod val="75000"/>
                    <a:lumOff val="25000"/>
                  </a:schemeClr>
                </a:solidFill>
                <a:effectLst>
                  <a:outerShdw blurRad="38100" dist="38100" dir="2700000" algn="tl">
                    <a:srgbClr val="C0C0C0"/>
                  </a:outerShdw>
                </a:effectLst>
                <a:latin typeface="Arial" panose="020B0604020202020204" pitchFamily="34" charset="0"/>
              </a:rPr>
              <a:t>: </a:t>
            </a:r>
            <a:r>
              <a:rPr lang="el-GR" altLang="el-GR" sz="1200" b="1" dirty="0">
                <a:solidFill>
                  <a:schemeClr val="bg1">
                    <a:lumMod val="75000"/>
                    <a:lumOff val="25000"/>
                  </a:schemeClr>
                </a:solidFill>
              </a:rPr>
              <a:t>Σπουδές/Επάγγελμα, Ιστορία/Πολιτική και Επιστήμες</a:t>
            </a:r>
            <a:r>
              <a:rPr lang="en-US" altLang="el-GR" sz="1200" b="1" dirty="0">
                <a:solidFill>
                  <a:schemeClr val="bg1">
                    <a:lumMod val="75000"/>
                    <a:lumOff val="25000"/>
                  </a:schemeClr>
                </a:solidFill>
              </a:rPr>
              <a:t>.</a:t>
            </a:r>
            <a:r>
              <a:rPr lang="el-GR" altLang="el-GR" sz="1200" b="1" dirty="0">
                <a:solidFill>
                  <a:schemeClr val="bg1">
                    <a:lumMod val="75000"/>
                    <a:lumOff val="25000"/>
                  </a:schemeClr>
                </a:solidFill>
              </a:rPr>
              <a:t> Ελληνικό, Ξένο μυθιστόρημα και Νουβέλες/Διηγήματα</a:t>
            </a:r>
            <a:r>
              <a:rPr lang="el-GR" altLang="el-GR" sz="1200" dirty="0">
                <a:solidFill>
                  <a:schemeClr val="bg1">
                    <a:lumMod val="75000"/>
                    <a:lumOff val="25000"/>
                  </a:schemeClr>
                </a:solidFill>
              </a:rPr>
              <a:t>. Επιλέγουν με βάση: </a:t>
            </a:r>
            <a:r>
              <a:rPr lang="el-GR" altLang="el-GR" sz="1200" b="1" dirty="0">
                <a:solidFill>
                  <a:schemeClr val="bg1">
                    <a:lumMod val="75000"/>
                    <a:lumOff val="25000"/>
                  </a:schemeClr>
                </a:solidFill>
              </a:rPr>
              <a:t>συστάσεις, συγγραφέα και κριτικές. </a:t>
            </a:r>
            <a:r>
              <a:rPr lang="el-GR" altLang="el-GR" sz="1200" dirty="0">
                <a:solidFill>
                  <a:schemeClr val="bg1">
                    <a:lumMod val="75000"/>
                    <a:lumOff val="25000"/>
                  </a:schemeClr>
                </a:solidFill>
              </a:rPr>
              <a:t>Ενημερώνονται περισσότερο σε σχέση με το σύνολο των αναγνωστών </a:t>
            </a:r>
            <a:r>
              <a:rPr lang="el-GR" altLang="el-GR" sz="1200" b="1" dirty="0">
                <a:solidFill>
                  <a:schemeClr val="bg1">
                    <a:lumMod val="75000"/>
                    <a:lumOff val="25000"/>
                  </a:schemeClr>
                </a:solidFill>
              </a:rPr>
              <a:t>από τα </a:t>
            </a:r>
            <a:r>
              <a:rPr lang="en-US" altLang="el-GR" sz="1200" b="1" dirty="0">
                <a:solidFill>
                  <a:schemeClr val="bg1">
                    <a:lumMod val="75000"/>
                    <a:lumOff val="25000"/>
                  </a:schemeClr>
                </a:solidFill>
              </a:rPr>
              <a:t>Social Media</a:t>
            </a:r>
            <a:r>
              <a:rPr lang="el-GR" altLang="el-GR" sz="1200" dirty="0">
                <a:solidFill>
                  <a:schemeClr val="bg1">
                    <a:lumMod val="75000"/>
                    <a:lumOff val="25000"/>
                  </a:schemeClr>
                </a:solidFill>
              </a:rPr>
              <a:t>. </a:t>
            </a:r>
          </a:p>
        </p:txBody>
      </p:sp>
      <p:sp>
        <p:nvSpPr>
          <p:cNvPr id="94213" name="Text Box 3"/>
          <p:cNvSpPr txBox="1">
            <a:spLocks noChangeArrowheads="1"/>
          </p:cNvSpPr>
          <p:nvPr/>
        </p:nvSpPr>
        <p:spPr bwMode="auto">
          <a:xfrm>
            <a:off x="0" y="4039058"/>
            <a:ext cx="3527426" cy="1938337"/>
          </a:xfrm>
          <a:prstGeom prst="rect">
            <a:avLst/>
          </a:prstGeom>
          <a:solidFill>
            <a:srgbClr val="00A29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200" b="1" dirty="0">
                <a:solidFill>
                  <a:srgbClr val="FFFFFF"/>
                </a:solidFill>
                <a:latin typeface="Arial" panose="020B0604020202020204" pitchFamily="34" charset="0"/>
              </a:rPr>
              <a:t>Μέτριοι αναγνώστες: </a:t>
            </a:r>
            <a:r>
              <a:rPr lang="el-GR" altLang="el-GR" sz="1200" dirty="0">
                <a:solidFill>
                  <a:srgbClr val="FFFFFF"/>
                </a:solidFill>
                <a:latin typeface="Arial" panose="020B0604020202020204" pitchFamily="34" charset="0"/>
              </a:rPr>
              <a:t>διαβάζουν</a:t>
            </a:r>
            <a:r>
              <a:rPr lang="el-GR" altLang="el-GR" sz="1200" b="1" dirty="0">
                <a:solidFill>
                  <a:srgbClr val="FFFFFF"/>
                </a:solidFill>
                <a:latin typeface="Arial" panose="020B0604020202020204" pitchFamily="34" charset="0"/>
              </a:rPr>
              <a:t> </a:t>
            </a:r>
            <a:r>
              <a:rPr lang="el-GR" altLang="el-GR" sz="1200" dirty="0">
                <a:solidFill>
                  <a:schemeClr val="bg1"/>
                </a:solidFill>
              </a:rPr>
              <a:t>από τον </a:t>
            </a:r>
            <a:r>
              <a:rPr lang="el-GR" altLang="el-GR" sz="1200" b="1" dirty="0">
                <a:solidFill>
                  <a:schemeClr val="bg1"/>
                </a:solidFill>
              </a:rPr>
              <a:t>Μάιο έως και τον Αύγουστο </a:t>
            </a:r>
            <a:r>
              <a:rPr lang="el-GR" altLang="el-GR" sz="1200" dirty="0">
                <a:solidFill>
                  <a:schemeClr val="bg1"/>
                </a:solidFill>
              </a:rPr>
              <a:t>και κυρίως για:</a:t>
            </a:r>
            <a:r>
              <a:rPr lang="en-US" altLang="el-GR" sz="1200" dirty="0">
                <a:solidFill>
                  <a:schemeClr val="bg1"/>
                </a:solidFill>
              </a:rPr>
              <a:t> </a:t>
            </a:r>
            <a:r>
              <a:rPr lang="el-GR" altLang="el-GR" sz="1200" dirty="0">
                <a:solidFill>
                  <a:schemeClr val="bg1"/>
                </a:solidFill>
              </a:rPr>
              <a:t>Προσωπικά Ενδιαφέροντα. </a:t>
            </a:r>
            <a:r>
              <a:rPr lang="el-GR" altLang="el-GR" sz="1200" b="1" dirty="0">
                <a:solidFill>
                  <a:schemeClr val="bg1"/>
                </a:solidFill>
              </a:rPr>
              <a:t>Ελληνικό, Ξένο μυθιστόρημα και Νουβέλες/Διηγήματα</a:t>
            </a:r>
            <a:r>
              <a:rPr lang="el-GR" altLang="el-GR" sz="1200" dirty="0">
                <a:solidFill>
                  <a:schemeClr val="bg1"/>
                </a:solidFill>
              </a:rPr>
              <a:t>. Επιλέγουν με βάση: </a:t>
            </a:r>
            <a:r>
              <a:rPr lang="el-GR" altLang="el-GR" sz="1200" b="1" dirty="0">
                <a:solidFill>
                  <a:schemeClr val="bg1"/>
                </a:solidFill>
              </a:rPr>
              <a:t>οπισθόφυλλο, συγγραφέας και συστάσεις</a:t>
            </a:r>
            <a:r>
              <a:rPr lang="el-GR" altLang="el-GR" sz="1200" dirty="0">
                <a:solidFill>
                  <a:schemeClr val="bg1"/>
                </a:solidFill>
              </a:rPr>
              <a:t>. Ενημερώνονται περισσότερο από το σύνολο των αναγνωστών από </a:t>
            </a:r>
            <a:r>
              <a:rPr lang="el-GR" altLang="el-GR" sz="1200" b="1" dirty="0">
                <a:solidFill>
                  <a:schemeClr val="bg1"/>
                </a:solidFill>
              </a:rPr>
              <a:t>τα </a:t>
            </a:r>
            <a:r>
              <a:rPr lang="en-US" altLang="el-GR" sz="1200" b="1" dirty="0">
                <a:solidFill>
                  <a:schemeClr val="bg1"/>
                </a:solidFill>
              </a:rPr>
              <a:t>site </a:t>
            </a:r>
            <a:r>
              <a:rPr lang="el-GR" altLang="el-GR" sz="1200" b="1" dirty="0">
                <a:solidFill>
                  <a:schemeClr val="bg1"/>
                </a:solidFill>
              </a:rPr>
              <a:t>των βιβλιοπωλείων και τα άρθρα στο </a:t>
            </a:r>
            <a:r>
              <a:rPr lang="en-US" altLang="el-GR" sz="1200" b="1" dirty="0">
                <a:solidFill>
                  <a:schemeClr val="bg1"/>
                </a:solidFill>
              </a:rPr>
              <a:t>internet. </a:t>
            </a:r>
            <a:endParaRPr lang="el-GR" altLang="el-GR" sz="1200" b="1" dirty="0">
              <a:solidFill>
                <a:schemeClr val="bg1"/>
              </a:solidFill>
            </a:endParaRPr>
          </a:p>
        </p:txBody>
      </p:sp>
      <p:sp>
        <p:nvSpPr>
          <p:cNvPr id="94214" name="Ορθογώνιο 5"/>
          <p:cNvSpPr>
            <a:spLocks noChangeArrowheads="1"/>
          </p:cNvSpPr>
          <p:nvPr/>
        </p:nvSpPr>
        <p:spPr bwMode="auto">
          <a:xfrm>
            <a:off x="9237663" y="4236857"/>
            <a:ext cx="2954337" cy="1754187"/>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a:r>
              <a:rPr lang="el-GR" altLang="el-GR" sz="1200" b="1" dirty="0">
                <a:solidFill>
                  <a:schemeClr val="bg1"/>
                </a:solidFill>
                <a:latin typeface="Arial" panose="020B0604020202020204" pitchFamily="34" charset="0"/>
              </a:rPr>
              <a:t>Αραιοί αναγνώστες: </a:t>
            </a:r>
            <a:r>
              <a:rPr lang="el-GR" altLang="el-GR" sz="1200" dirty="0">
                <a:solidFill>
                  <a:schemeClr val="bg1"/>
                </a:solidFill>
                <a:latin typeface="Arial" panose="020B0604020202020204" pitchFamily="34" charset="0"/>
              </a:rPr>
              <a:t>διαβάζουν </a:t>
            </a:r>
            <a:r>
              <a:rPr lang="el-GR" altLang="el-GR" sz="1200" dirty="0">
                <a:solidFill>
                  <a:schemeClr val="bg1"/>
                </a:solidFill>
              </a:rPr>
              <a:t>Σ</a:t>
            </a:r>
            <a:r>
              <a:rPr lang="el-GR" altLang="el-GR" sz="1200" b="1" dirty="0">
                <a:solidFill>
                  <a:schemeClr val="bg1"/>
                </a:solidFill>
              </a:rPr>
              <a:t>επτέμβρη-Οκτώβρη</a:t>
            </a:r>
            <a:r>
              <a:rPr lang="el-GR" altLang="el-GR" sz="1200" dirty="0">
                <a:solidFill>
                  <a:schemeClr val="bg1"/>
                </a:solidFill>
              </a:rPr>
              <a:t> και κυρίως για: </a:t>
            </a:r>
            <a:r>
              <a:rPr lang="el-GR" altLang="el-GR" sz="1200" b="1" dirty="0">
                <a:solidFill>
                  <a:schemeClr val="bg1"/>
                </a:solidFill>
              </a:rPr>
              <a:t>Προσωπικά Ενδιαφέροντα και Ελληνικό μυθιστόρημα</a:t>
            </a:r>
            <a:r>
              <a:rPr lang="el-GR" altLang="el-GR" sz="1200" dirty="0">
                <a:solidFill>
                  <a:schemeClr val="bg1"/>
                </a:solidFill>
              </a:rPr>
              <a:t>. Επιλέγουν με βάση: </a:t>
            </a:r>
            <a:r>
              <a:rPr lang="el-GR" altLang="el-GR" sz="1200" b="1" dirty="0">
                <a:solidFill>
                  <a:schemeClr val="bg1"/>
                </a:solidFill>
              </a:rPr>
              <a:t>το θέμα του βιβλίου.</a:t>
            </a:r>
            <a:r>
              <a:rPr lang="en-US" altLang="el-GR" sz="1200" b="1" dirty="0">
                <a:solidFill>
                  <a:schemeClr val="bg1"/>
                </a:solidFill>
              </a:rPr>
              <a:t> </a:t>
            </a:r>
            <a:r>
              <a:rPr lang="en-US" altLang="el-GR" sz="1200" dirty="0">
                <a:solidFill>
                  <a:schemeClr val="bg1"/>
                </a:solidFill>
              </a:rPr>
              <a:t>E</a:t>
            </a:r>
            <a:r>
              <a:rPr lang="el-GR" altLang="el-GR" sz="1200" dirty="0" err="1">
                <a:solidFill>
                  <a:schemeClr val="bg1"/>
                </a:solidFill>
              </a:rPr>
              <a:t>νημερώνονται</a:t>
            </a:r>
            <a:r>
              <a:rPr lang="el-GR" altLang="el-GR" sz="1200" dirty="0">
                <a:solidFill>
                  <a:schemeClr val="bg1"/>
                </a:solidFill>
              </a:rPr>
              <a:t> περισσότερο σε σχέση με το σύνολο των αναγνωστών από </a:t>
            </a:r>
            <a:r>
              <a:rPr lang="el-GR" altLang="el-GR" sz="1200" b="1" dirty="0">
                <a:solidFill>
                  <a:schemeClr val="bg1"/>
                </a:solidFill>
              </a:rPr>
              <a:t>άρθρα σε εφημερίδες/περιοδικά</a:t>
            </a:r>
            <a:r>
              <a:rPr lang="el-GR" altLang="el-GR" sz="1200" dirty="0">
                <a:solidFill>
                  <a:schemeClr val="bg1"/>
                </a:solidFill>
              </a:rPr>
              <a:t>. </a:t>
            </a:r>
          </a:p>
        </p:txBody>
      </p:sp>
      <p:sp>
        <p:nvSpPr>
          <p:cNvPr id="94215" name="Ορθογώνιο 7"/>
          <p:cNvSpPr>
            <a:spLocks noChangeArrowheads="1"/>
          </p:cNvSpPr>
          <p:nvPr/>
        </p:nvSpPr>
        <p:spPr bwMode="auto">
          <a:xfrm>
            <a:off x="9486107" y="1268414"/>
            <a:ext cx="2705100" cy="23083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200" b="1" dirty="0">
                <a:solidFill>
                  <a:schemeClr val="bg1"/>
                </a:solidFill>
                <a:latin typeface="Arial" panose="020B0604020202020204" pitchFamily="34" charset="0"/>
              </a:rPr>
              <a:t>Περιστασιακοί αναγνώστες: </a:t>
            </a:r>
            <a:r>
              <a:rPr lang="el-GR" altLang="el-GR" sz="1200" dirty="0">
                <a:solidFill>
                  <a:schemeClr val="bg1"/>
                </a:solidFill>
              </a:rPr>
              <a:t>διαβάζουν </a:t>
            </a:r>
            <a:r>
              <a:rPr lang="el-GR" altLang="el-GR" sz="1200" b="1" dirty="0">
                <a:solidFill>
                  <a:schemeClr val="bg1"/>
                </a:solidFill>
              </a:rPr>
              <a:t>Σεπτέμβρη-Οκτώβρη </a:t>
            </a:r>
            <a:r>
              <a:rPr lang="el-GR" altLang="el-GR" sz="1200" dirty="0">
                <a:solidFill>
                  <a:schemeClr val="bg1"/>
                </a:solidFill>
              </a:rPr>
              <a:t>και κυρίως για</a:t>
            </a:r>
            <a:r>
              <a:rPr lang="en-US" altLang="el-GR" sz="1200" dirty="0">
                <a:solidFill>
                  <a:schemeClr val="bg1"/>
                </a:solidFill>
              </a:rPr>
              <a:t>: </a:t>
            </a:r>
            <a:r>
              <a:rPr lang="el-GR" altLang="el-GR" sz="1200" b="1" dirty="0">
                <a:solidFill>
                  <a:schemeClr val="bg1"/>
                </a:solidFill>
              </a:rPr>
              <a:t>Ιστορία/Πολιτική. </a:t>
            </a:r>
            <a:r>
              <a:rPr lang="el-GR" altLang="el-GR" sz="1200" dirty="0">
                <a:solidFill>
                  <a:schemeClr val="bg1"/>
                </a:solidFill>
              </a:rPr>
              <a:t>Επιλέγουν με βάση </a:t>
            </a:r>
            <a:r>
              <a:rPr lang="el-GR" altLang="el-GR" sz="1200" b="1" dirty="0">
                <a:solidFill>
                  <a:schemeClr val="bg1"/>
                </a:solidFill>
              </a:rPr>
              <a:t>το θέμα του βιβλίου και τις συστάσεις από φίλους/γνωστούς. </a:t>
            </a:r>
            <a:r>
              <a:rPr lang="el-GR" altLang="el-GR" sz="1200" dirty="0">
                <a:solidFill>
                  <a:schemeClr val="bg1"/>
                </a:solidFill>
              </a:rPr>
              <a:t>Ενημερώνονται περισσότερο σε σχέση με το σύνολο από </a:t>
            </a:r>
            <a:r>
              <a:rPr lang="el-GR" altLang="el-GR" sz="1200" b="1" dirty="0">
                <a:solidFill>
                  <a:schemeClr val="bg1"/>
                </a:solidFill>
              </a:rPr>
              <a:t>φίλους/συγγενείς, βιβλιοπωλεία, εκθέσεις βιβλίων.</a:t>
            </a:r>
          </a:p>
        </p:txBody>
      </p:sp>
      <p:sp>
        <p:nvSpPr>
          <p:cNvPr id="94216" name="Ορθογώνιο 1"/>
          <p:cNvSpPr>
            <a:spLocks noChangeArrowheads="1"/>
          </p:cNvSpPr>
          <p:nvPr/>
        </p:nvSpPr>
        <p:spPr bwMode="auto">
          <a:xfrm>
            <a:off x="767558" y="156752"/>
            <a:ext cx="113045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110000"/>
              </a:lnSpc>
              <a:spcBef>
                <a:spcPct val="30000"/>
              </a:spcBef>
              <a:buClr>
                <a:schemeClr val="folHlink"/>
              </a:buClr>
              <a:buSzPct val="150000"/>
              <a:buFont typeface="Wingdings" panose="05000000000000000000" pitchFamily="2" charset="2"/>
              <a:buNone/>
            </a:pPr>
            <a:r>
              <a:rPr lang="el-GR" altLang="el-GR" sz="2000" dirty="0">
                <a:solidFill>
                  <a:schemeClr val="accent2">
                    <a:lumMod val="60000"/>
                    <a:lumOff val="40000"/>
                  </a:schemeClr>
                </a:solidFill>
                <a:latin typeface="Verdana" panose="020B0604030504040204" pitchFamily="34" charset="0"/>
                <a:cs typeface="Arial" panose="020B0604020202020204" pitchFamily="34" charset="0"/>
              </a:rPr>
              <a:t>Συνοπτικά για τα 4 κοινά των αναγνωστών, οι διαφορές τους</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A98DB23-63C1-46A8-B510-4FD3D978846E}"/>
                  </a:ext>
                </a:extLst>
              </p14:cNvPr>
              <p14:cNvContentPartPr/>
              <p14:nvPr/>
            </p14:nvContentPartPr>
            <p14:xfrm>
              <a:off x="8113720" y="782080"/>
              <a:ext cx="16920" cy="16920"/>
            </p14:xfrm>
          </p:contentPart>
        </mc:Choice>
        <mc:Fallback xmlns="">
          <p:pic>
            <p:nvPicPr>
              <p:cNvPr id="9" name="Ink 8">
                <a:extLst>
                  <a:ext uri="{FF2B5EF4-FFF2-40B4-BE49-F238E27FC236}">
                    <a16:creationId xmlns:a16="http://schemas.microsoft.com/office/drawing/2014/main" id="{FA98DB23-63C1-46A8-B510-4FD3D978846E}"/>
                  </a:ext>
                </a:extLst>
              </p:cNvPr>
              <p:cNvPicPr/>
              <p:nvPr/>
            </p:nvPicPr>
            <p:blipFill>
              <a:blip r:embed="rId6"/>
              <a:stretch>
                <a:fillRect/>
              </a:stretch>
            </p:blipFill>
            <p:spPr>
              <a:xfrm>
                <a:off x="8106520" y="774520"/>
                <a:ext cx="32400" cy="31320"/>
              </a:xfrm>
              <a:prstGeom prst="rect">
                <a:avLst/>
              </a:prstGeom>
            </p:spPr>
          </p:pic>
        </mc:Fallback>
      </mc:AlternateContent>
    </p:spTree>
    <p:extLst>
      <p:ext uri="{BB962C8B-B14F-4D97-AF65-F5344CB8AC3E}">
        <p14:creationId xmlns:p14="http://schemas.microsoft.com/office/powerpoint/2010/main" val="3237254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4296569" y="4498661"/>
            <a:ext cx="7920038"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dirty="0">
                <a:solidFill>
                  <a:schemeClr val="accent2">
                    <a:lumMod val="60000"/>
                    <a:lumOff val="40000"/>
                  </a:schemeClr>
                </a:solidFill>
                <a:latin typeface="Verdana" panose="020B0604030504040204" pitchFamily="34" charset="0"/>
                <a:cs typeface="Arial" panose="020B0604020202020204" pitchFamily="34" charset="0"/>
              </a:rPr>
              <a:t>Διαβάζουν τα παιδιά; </a:t>
            </a:r>
          </a:p>
        </p:txBody>
      </p:sp>
      <p:pic>
        <p:nvPicPr>
          <p:cNvPr id="49157" name="Picture 5"/>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0634" y="2113808"/>
            <a:ext cx="4237038"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911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Αντικείμενο 2"/>
          <p:cNvGraphicFramePr>
            <a:graphicFrameLocks noChangeAspect="1"/>
          </p:cNvGraphicFramePr>
          <p:nvPr>
            <p:extLst>
              <p:ext uri="{D42A27DB-BD31-4B8C-83A1-F6EECF244321}">
                <p14:modId xmlns:p14="http://schemas.microsoft.com/office/powerpoint/2010/main" val="2844648764"/>
              </p:ext>
            </p:extLst>
          </p:nvPr>
        </p:nvGraphicFramePr>
        <p:xfrm>
          <a:off x="6096794" y="260350"/>
          <a:ext cx="8231188" cy="6597650"/>
        </p:xfrm>
        <a:graphic>
          <a:graphicData uri="http://schemas.openxmlformats.org/presentationml/2006/ole">
            <mc:AlternateContent xmlns:mc="http://schemas.openxmlformats.org/markup-compatibility/2006">
              <mc:Choice xmlns:v="urn:schemas-microsoft-com:vml" Requires="v">
                <p:oleObj spid="_x0000_s36880" name="Chart" r:id="rId4" imgW="6648585" imgH="4800600" progId="MSGraph.Chart.8">
                  <p:embed followColorScheme="full"/>
                </p:oleObj>
              </mc:Choice>
              <mc:Fallback>
                <p:oleObj name="Chart" r:id="rId4" imgW="6648585" imgH="4800600" progId="MSGraph.Chart.8">
                  <p:embed followColorScheme="full"/>
                  <p:pic>
                    <p:nvPicPr>
                      <p:cNvPr id="97282" name="Αντικείμενο 2"/>
                      <p:cNvPicPr>
                        <a:picLocks noChangeAspect="1" noChangeArrowheads="1"/>
                      </p:cNvPicPr>
                      <p:nvPr/>
                    </p:nvPicPr>
                    <p:blipFill>
                      <a:blip r:embed="rId5"/>
                      <a:srcRect/>
                      <a:stretch>
                        <a:fillRect/>
                      </a:stretch>
                    </p:blipFill>
                    <p:spPr bwMode="auto">
                      <a:xfrm>
                        <a:off x="6096794" y="260350"/>
                        <a:ext cx="823118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283" name="Object 2"/>
          <p:cNvGraphicFramePr>
            <a:graphicFrameLocks noGrp="1" noChangeAspect="1"/>
          </p:cNvGraphicFramePr>
          <p:nvPr>
            <p:ph idx="4294967295"/>
          </p:nvPr>
        </p:nvGraphicFramePr>
        <p:xfrm>
          <a:off x="794" y="954089"/>
          <a:ext cx="7265988" cy="4491037"/>
        </p:xfrm>
        <a:graphic>
          <a:graphicData uri="http://schemas.openxmlformats.org/presentationml/2006/ole">
            <mc:AlternateContent xmlns:mc="http://schemas.openxmlformats.org/markup-compatibility/2006">
              <mc:Choice xmlns:v="urn:schemas-microsoft-com:vml" Requires="v">
                <p:oleObj spid="_x0000_s36881" name="Chart" r:id="rId6" imgW="7581900" imgH="5753010" progId="MSGraph.Chart.8">
                  <p:embed followColorScheme="full"/>
                </p:oleObj>
              </mc:Choice>
              <mc:Fallback>
                <p:oleObj name="Chart" r:id="rId6" imgW="7581900" imgH="5753010" progId="MSGraph.Chart.8">
                  <p:embed followColorScheme="full"/>
                  <p:pic>
                    <p:nvPicPr>
                      <p:cNvPr id="97283" name="Object 2"/>
                      <p:cNvPicPr>
                        <a:picLocks noGrp="1" noChangeAspect="1" noChangeArrowheads="1"/>
                      </p:cNvPicPr>
                      <p:nvPr/>
                    </p:nvPicPr>
                    <p:blipFill>
                      <a:blip r:embed="rId7"/>
                      <a:srcRect/>
                      <a:stretch>
                        <a:fillRect/>
                      </a:stretch>
                    </p:blipFill>
                    <p:spPr bwMode="auto">
                      <a:xfrm>
                        <a:off x="794" y="954089"/>
                        <a:ext cx="7265988"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4" name="Text Box 4"/>
          <p:cNvSpPr txBox="1">
            <a:spLocks noChangeArrowheads="1"/>
          </p:cNvSpPr>
          <p:nvPr/>
        </p:nvSpPr>
        <p:spPr bwMode="auto">
          <a:xfrm>
            <a:off x="191295" y="5599113"/>
            <a:ext cx="499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800" b="1">
                <a:latin typeface="Arial" panose="020B0604020202020204" pitchFamily="34" charset="0"/>
              </a:rPr>
              <a:t>Ν=</a:t>
            </a:r>
            <a:r>
              <a:rPr lang="en-US" altLang="el-GR" sz="1800" b="1">
                <a:latin typeface="Arial" panose="020B0604020202020204" pitchFamily="34" charset="0"/>
              </a:rPr>
              <a:t>1</a:t>
            </a:r>
            <a:r>
              <a:rPr lang="el-GR" altLang="el-GR" sz="1800" b="1">
                <a:latin typeface="Arial" panose="020B0604020202020204" pitchFamily="34" charset="0"/>
              </a:rPr>
              <a:t>674</a:t>
            </a:r>
          </a:p>
        </p:txBody>
      </p:sp>
      <p:sp>
        <p:nvSpPr>
          <p:cNvPr id="97285" name="Text Box 3"/>
          <p:cNvSpPr txBox="1">
            <a:spLocks noChangeArrowheads="1"/>
          </p:cNvSpPr>
          <p:nvPr/>
        </p:nvSpPr>
        <p:spPr bwMode="auto">
          <a:xfrm>
            <a:off x="889795" y="53564"/>
            <a:ext cx="113014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Περίπου 2/10 Έλληνες αγόρασαν τον τελευταίο χρόνο βιβλίο για παιδί έως 15 χρ. </a:t>
            </a:r>
            <a:br>
              <a:rPr lang="el-GR" altLang="el-GR" dirty="0"/>
            </a:br>
            <a:r>
              <a:rPr lang="el-GR" altLang="el-GR" dirty="0"/>
              <a:t>Από αυτούς οι μισοί αγόρασαν 1-3 βιβλία. </a:t>
            </a:r>
          </a:p>
        </p:txBody>
      </p:sp>
      <p:sp>
        <p:nvSpPr>
          <p:cNvPr id="97286" name="Text Box 4"/>
          <p:cNvSpPr txBox="1">
            <a:spLocks noChangeArrowheads="1"/>
          </p:cNvSpPr>
          <p:nvPr/>
        </p:nvSpPr>
        <p:spPr bwMode="auto">
          <a:xfrm>
            <a:off x="6438107" y="6445250"/>
            <a:ext cx="4995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Ν=309</a:t>
            </a:r>
          </a:p>
        </p:txBody>
      </p:sp>
      <p:sp>
        <p:nvSpPr>
          <p:cNvPr id="97287" name="Text Box 3"/>
          <p:cNvSpPr txBox="1">
            <a:spLocks noChangeArrowheads="1"/>
          </p:cNvSpPr>
          <p:nvPr/>
        </p:nvSpPr>
        <p:spPr bwMode="auto">
          <a:xfrm>
            <a:off x="5638007" y="4996657"/>
            <a:ext cx="21605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sz="1800" b="1" i="1" dirty="0">
                <a:latin typeface="Arial" panose="020B0604020202020204" pitchFamily="34" charset="0"/>
              </a:rPr>
              <a:t>51% (1-3 βιβλία)</a:t>
            </a:r>
          </a:p>
        </p:txBody>
      </p:sp>
      <p:sp>
        <p:nvSpPr>
          <p:cNvPr id="3" name="Αριστερό άγκιστρο 2">
            <a:extLst>
              <a:ext uri="{FF2B5EF4-FFF2-40B4-BE49-F238E27FC236}">
                <a16:creationId xmlns:a16="http://schemas.microsoft.com/office/drawing/2014/main" id="{DA39AFF5-3771-4024-8770-60F928B75B56}"/>
              </a:ext>
            </a:extLst>
          </p:cNvPr>
          <p:cNvSpPr/>
          <p:nvPr/>
        </p:nvSpPr>
        <p:spPr>
          <a:xfrm>
            <a:off x="7463632" y="3860800"/>
            <a:ext cx="334962" cy="237648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srgbClr val="000000"/>
              </a:solidFill>
            </a:endParaRPr>
          </a:p>
        </p:txBody>
      </p:sp>
    </p:spTree>
    <p:extLst>
      <p:ext uri="{BB962C8B-B14F-4D97-AF65-F5344CB8AC3E}">
        <p14:creationId xmlns:p14="http://schemas.microsoft.com/office/powerpoint/2010/main" val="300570494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2"/>
          <p:cNvGraphicFramePr>
            <a:graphicFrameLocks noChangeAspect="1"/>
          </p:cNvGraphicFramePr>
          <p:nvPr>
            <p:extLst>
              <p:ext uri="{D42A27DB-BD31-4B8C-83A1-F6EECF244321}">
                <p14:modId xmlns:p14="http://schemas.microsoft.com/office/powerpoint/2010/main" val="3446433729"/>
              </p:ext>
            </p:extLst>
          </p:nvPr>
        </p:nvGraphicFramePr>
        <p:xfrm>
          <a:off x="0" y="902525"/>
          <a:ext cx="11720151" cy="5759532"/>
        </p:xfrm>
        <a:graphic>
          <a:graphicData uri="http://schemas.openxmlformats.org/presentationml/2006/ole">
            <mc:AlternateContent xmlns:mc="http://schemas.openxmlformats.org/markup-compatibility/2006">
              <mc:Choice xmlns:v="urn:schemas-microsoft-com:vml" Requires="v">
                <p:oleObj spid="_x0000_s37896" name="Chart" r:id="rId4" imgW="8820285" imgH="4714875" progId="MSGraph.Chart.8">
                  <p:embed followColorScheme="full"/>
                </p:oleObj>
              </mc:Choice>
              <mc:Fallback>
                <p:oleObj name="Chart" r:id="rId4" imgW="8820285" imgH="4714875" progId="MSGraph.Chart.8">
                  <p:embed followColorScheme="full"/>
                  <p:pic>
                    <p:nvPicPr>
                      <p:cNvPr id="99330" name="Object 2"/>
                      <p:cNvPicPr>
                        <a:picLocks noChangeAspect="1" noChangeArrowheads="1"/>
                      </p:cNvPicPr>
                      <p:nvPr/>
                    </p:nvPicPr>
                    <p:blipFill>
                      <a:blip r:embed="rId5"/>
                      <a:srcRect/>
                      <a:stretch>
                        <a:fillRect/>
                      </a:stretch>
                    </p:blipFill>
                    <p:spPr bwMode="auto">
                      <a:xfrm>
                        <a:off x="0" y="902525"/>
                        <a:ext cx="11720151" cy="5759532"/>
                      </a:xfrm>
                      <a:prstGeom prst="rect">
                        <a:avLst/>
                      </a:prstGeom>
                      <a:noFill/>
                      <a:ln>
                        <a:noFill/>
                      </a:ln>
                    </p:spPr>
                  </p:pic>
                </p:oleObj>
              </mc:Fallback>
            </mc:AlternateContent>
          </a:graphicData>
        </a:graphic>
      </p:graphicFrame>
      <p:sp>
        <p:nvSpPr>
          <p:cNvPr id="99331" name="Text Box 3"/>
          <p:cNvSpPr txBox="1">
            <a:spLocks noChangeArrowheads="1"/>
          </p:cNvSpPr>
          <p:nvPr/>
        </p:nvSpPr>
        <p:spPr bwMode="auto">
          <a:xfrm>
            <a:off x="767557" y="135"/>
            <a:ext cx="11423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Από πού προμηθεύονται βιβλία: Για παιδιά προμηθεύονται κυρίως από συνοικιακά βιβλιοπωλεία ενώ για τους εαυτούς τους από κεντρικά βιβλιοπωλεία</a:t>
            </a:r>
          </a:p>
        </p:txBody>
      </p:sp>
    </p:spTree>
    <p:extLst>
      <p:ext uri="{BB962C8B-B14F-4D97-AF65-F5344CB8AC3E}">
        <p14:creationId xmlns:p14="http://schemas.microsoft.com/office/powerpoint/2010/main" val="49517431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1">
            <a:extLst>
              <a:ext uri="{FF2B5EF4-FFF2-40B4-BE49-F238E27FC236}">
                <a16:creationId xmlns:a16="http://schemas.microsoft.com/office/drawing/2014/main" id="{08345F67-6C5A-46E8-881A-E5C6F02879EF}"/>
              </a:ext>
            </a:extLst>
          </p:cNvPr>
          <p:cNvSpPr>
            <a:spLocks noChangeArrowheads="1"/>
          </p:cNvSpPr>
          <p:nvPr/>
        </p:nvSpPr>
        <p:spPr bwMode="auto">
          <a:xfrm>
            <a:off x="838994" y="128589"/>
            <a:ext cx="112331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nSpc>
                <a:spcPct val="110000"/>
              </a:lnSpc>
              <a:spcBef>
                <a:spcPct val="30000"/>
              </a:spcBef>
              <a:buClr>
                <a:schemeClr val="folHlink"/>
              </a:buClr>
              <a:buSzPct val="150000"/>
              <a:buFont typeface="Wingdings" panose="05000000000000000000" pitchFamily="2" charset="2"/>
              <a:buNone/>
            </a:pPr>
            <a:r>
              <a:rPr lang="el-GR" altLang="el-GR" sz="2000" dirty="0">
                <a:solidFill>
                  <a:schemeClr val="accent2">
                    <a:lumMod val="60000"/>
                    <a:lumOff val="40000"/>
                  </a:schemeClr>
                </a:solidFill>
                <a:latin typeface="Verdana" panose="020B0604030504040204" pitchFamily="34" charset="0"/>
                <a:cs typeface="Arial" panose="020B0604020202020204" pitchFamily="34" charset="0"/>
              </a:rPr>
              <a:t>Όσοι έχουν παιδιά δηλώνουν ότι το 71% των παιδιών διάβασε τουλάχιστον ένα βιβλίο τον τελευταίο χρόνο (εκτός φυσικά από τα σχολικά </a:t>
            </a:r>
            <a:r>
              <a:rPr lang="el-GR" altLang="el-GR" sz="2000" dirty="0" err="1">
                <a:solidFill>
                  <a:schemeClr val="accent2">
                    <a:lumMod val="60000"/>
                    <a:lumOff val="40000"/>
                  </a:schemeClr>
                </a:solidFill>
                <a:latin typeface="Verdana" panose="020B0604030504040204" pitchFamily="34" charset="0"/>
                <a:cs typeface="Arial" panose="020B0604020202020204" pitchFamily="34" charset="0"/>
              </a:rPr>
              <a:t>βιβλία)….δηλαδή</a:t>
            </a:r>
            <a:r>
              <a:rPr lang="el-GR" altLang="el-GR" sz="2000" dirty="0">
                <a:solidFill>
                  <a:schemeClr val="accent2">
                    <a:lumMod val="60000"/>
                    <a:lumOff val="40000"/>
                  </a:schemeClr>
                </a:solidFill>
                <a:latin typeface="Verdana" panose="020B0604030504040204" pitchFamily="34" charset="0"/>
                <a:cs typeface="Arial" panose="020B0604020202020204" pitchFamily="34" charset="0"/>
              </a:rPr>
              <a:t>  πολύ περισσότερο από τους ίδιους. </a:t>
            </a:r>
          </a:p>
        </p:txBody>
      </p:sp>
      <p:sp>
        <p:nvSpPr>
          <p:cNvPr id="101380" name="Text Box 4"/>
          <p:cNvSpPr txBox="1">
            <a:spLocks noChangeArrowheads="1"/>
          </p:cNvSpPr>
          <p:nvPr/>
        </p:nvSpPr>
        <p:spPr bwMode="auto">
          <a:xfrm>
            <a:off x="1459706" y="6211314"/>
            <a:ext cx="4995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a:solidFill>
                  <a:srgbClr val="FFFFFF"/>
                </a:solidFill>
                <a:latin typeface="Arial" panose="020B0604020202020204" pitchFamily="34" charset="0"/>
              </a:rPr>
              <a:t>Ν=3</a:t>
            </a:r>
            <a:r>
              <a:rPr lang="en-US" altLang="el-GR" sz="1800" b="1">
                <a:solidFill>
                  <a:srgbClr val="FFFFFF"/>
                </a:solidFill>
                <a:latin typeface="Arial" panose="020B0604020202020204" pitchFamily="34" charset="0"/>
              </a:rPr>
              <a:t>15</a:t>
            </a:r>
            <a:r>
              <a:rPr lang="el-GR" altLang="el-GR" sz="1800" b="1">
                <a:solidFill>
                  <a:srgbClr val="FFFFFF"/>
                </a:solidFill>
                <a:latin typeface="Arial" panose="020B0604020202020204" pitchFamily="34" charset="0"/>
              </a:rPr>
              <a:t>, όσοι έχουν παιδιά έως 15 χρ.</a:t>
            </a:r>
          </a:p>
        </p:txBody>
      </p:sp>
      <p:graphicFrame>
        <p:nvGraphicFramePr>
          <p:cNvPr id="101381" name="Αντικείμενο 1"/>
          <p:cNvGraphicFramePr>
            <a:graphicFrameLocks noChangeAspect="1"/>
          </p:cNvGraphicFramePr>
          <p:nvPr>
            <p:extLst>
              <p:ext uri="{D42A27DB-BD31-4B8C-83A1-F6EECF244321}">
                <p14:modId xmlns:p14="http://schemas.microsoft.com/office/powerpoint/2010/main" val="2768272810"/>
              </p:ext>
            </p:extLst>
          </p:nvPr>
        </p:nvGraphicFramePr>
        <p:xfrm>
          <a:off x="594520" y="607439"/>
          <a:ext cx="9737725" cy="5788025"/>
        </p:xfrm>
        <a:graphic>
          <a:graphicData uri="http://schemas.openxmlformats.org/presentationml/2006/ole">
            <mc:AlternateContent xmlns:mc="http://schemas.openxmlformats.org/markup-compatibility/2006">
              <mc:Choice xmlns:v="urn:schemas-microsoft-com:vml" Requires="v">
                <p:oleObj spid="_x0000_s38920" name="Chart" r:id="rId3" imgW="8077200" imgH="4800600" progId="MSGraph.Chart.8">
                  <p:embed followColorScheme="full"/>
                </p:oleObj>
              </mc:Choice>
              <mc:Fallback>
                <p:oleObj name="Chart" r:id="rId3" imgW="8077200" imgH="4800600" progId="MSGraph.Chart.8">
                  <p:embed followColorScheme="full"/>
                  <p:pic>
                    <p:nvPicPr>
                      <p:cNvPr id="101381" name="Αντικείμενο 1"/>
                      <p:cNvPicPr>
                        <a:picLocks noChangeAspect="1" noChangeArrowheads="1"/>
                      </p:cNvPicPr>
                      <p:nvPr/>
                    </p:nvPicPr>
                    <p:blipFill>
                      <a:blip r:embed="rId4"/>
                      <a:srcRect/>
                      <a:stretch>
                        <a:fillRect/>
                      </a:stretch>
                    </p:blipFill>
                    <p:spPr bwMode="auto">
                      <a:xfrm>
                        <a:off x="594520" y="607439"/>
                        <a:ext cx="9737725"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4939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4271169" y="4340458"/>
            <a:ext cx="7920038"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r">
              <a:lnSpc>
                <a:spcPct val="110000"/>
              </a:lnSpc>
              <a:spcBef>
                <a:spcPct val="30000"/>
              </a:spcBef>
              <a:buClr>
                <a:schemeClr val="folHlink"/>
              </a:buClr>
              <a:buSzPct val="150000"/>
              <a:buFont typeface="Wingdings" panose="05000000000000000000" pitchFamily="2" charset="2"/>
              <a:buNone/>
            </a:pPr>
            <a:r>
              <a:rPr lang="el-GR" altLang="el-GR" sz="3200">
                <a:solidFill>
                  <a:schemeClr val="accent2">
                    <a:lumMod val="60000"/>
                    <a:lumOff val="40000"/>
                  </a:schemeClr>
                </a:solidFill>
                <a:latin typeface="Verdana" panose="020B0604030504040204" pitchFamily="34" charset="0"/>
                <a:cs typeface="Arial" panose="020B0604020202020204" pitchFamily="34" charset="0"/>
              </a:rPr>
              <a:t>Διαβάζουν </a:t>
            </a:r>
            <a:r>
              <a:rPr lang="en-US" altLang="el-GR" sz="3200">
                <a:solidFill>
                  <a:schemeClr val="accent2">
                    <a:lumMod val="60000"/>
                    <a:lumOff val="40000"/>
                  </a:schemeClr>
                </a:solidFill>
                <a:latin typeface="Verdana" panose="020B0604030504040204" pitchFamily="34" charset="0"/>
                <a:cs typeface="Arial" panose="020B0604020202020204" pitchFamily="34" charset="0"/>
              </a:rPr>
              <a:t>e-books</a:t>
            </a:r>
            <a:r>
              <a:rPr lang="el-GR" altLang="el-GR" sz="3200">
                <a:solidFill>
                  <a:schemeClr val="accent2">
                    <a:lumMod val="60000"/>
                    <a:lumOff val="40000"/>
                  </a:schemeClr>
                </a:solidFill>
                <a:latin typeface="Verdana" panose="020B0604030504040204" pitchFamily="34" charset="0"/>
                <a:cs typeface="Arial" panose="020B0604020202020204" pitchFamily="34" charset="0"/>
              </a:rPr>
              <a:t>; </a:t>
            </a:r>
          </a:p>
        </p:txBody>
      </p:sp>
      <p:pic>
        <p:nvPicPr>
          <p:cNvPr id="46082" name="Picture 2" descr="ÎÏÎ¿ÏÎ­Î»ÎµÏÎ¼Î± ÎµÎ¹ÎºÏÎ½Î±Ï Î³Î¹Î± e-books transparent"/>
          <p:cNvPicPr>
            <a:picLocks noChangeAspect="1" noChangeArrowheads="1"/>
          </p:cNvPicPr>
          <p:nvPr/>
        </p:nvPicPr>
        <p:blipFill>
          <a:blip r:embed="rId2">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21829" y="2454853"/>
            <a:ext cx="3771210" cy="377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79862" y="134145"/>
            <a:ext cx="11399837" cy="141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gn="r">
              <a:lnSpc>
                <a:spcPct val="110000"/>
              </a:lnSpc>
              <a:spcBef>
                <a:spcPct val="30000"/>
              </a:spcBef>
              <a:buClr>
                <a:schemeClr val="folHlink"/>
              </a:buClr>
              <a:buSzPct val="150000"/>
              <a:buFont typeface="Wingdings" panose="05000000000000000000" pitchFamily="2" charset="2"/>
              <a:buNone/>
              <a:defRPr sz="28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pPr algn="l"/>
            <a:r>
              <a:rPr lang="el-GR" altLang="el-GR" sz="2000" dirty="0"/>
              <a:t>Συγκρίνοντας το 44% των αναγνωστών με άλλες δραστηριότητες, το 67% των Ελλήνων αφιερώνει χρόνο στη μουσική, το 65% στις ταινίες στην τηλεόραση και το 51% στις σειρές στην τηλεόραση και το 39% στο σινεμά. Με μικρότερα ποσοστά ακολουθούν το θέατρο και οι συνδρομητικές πλατφόρμες</a:t>
            </a:r>
          </a:p>
        </p:txBody>
      </p:sp>
      <p:graphicFrame>
        <p:nvGraphicFramePr>
          <p:cNvPr id="5" name="Αντικείμενο 2"/>
          <p:cNvGraphicFramePr>
            <a:graphicFrameLocks noChangeAspect="1"/>
          </p:cNvGraphicFramePr>
          <p:nvPr>
            <p:extLst>
              <p:ext uri="{D42A27DB-BD31-4B8C-83A1-F6EECF244321}">
                <p14:modId xmlns:p14="http://schemas.microsoft.com/office/powerpoint/2010/main" val="858907778"/>
              </p:ext>
            </p:extLst>
          </p:nvPr>
        </p:nvGraphicFramePr>
        <p:xfrm>
          <a:off x="539750" y="1427356"/>
          <a:ext cx="11124425" cy="5237039"/>
        </p:xfrm>
        <a:graphic>
          <a:graphicData uri="http://schemas.openxmlformats.org/presentationml/2006/ole">
            <mc:AlternateContent xmlns:mc="http://schemas.openxmlformats.org/markup-compatibility/2006">
              <mc:Choice xmlns:v="urn:schemas-microsoft-com:vml" Requires="v">
                <p:oleObj spid="_x0000_s2061" name="Chart" r:id="rId3" imgW="6696143" imgH="3924210" progId="MSGraph.Chart.8">
                  <p:embed followColorScheme="full"/>
                </p:oleObj>
              </mc:Choice>
              <mc:Fallback>
                <p:oleObj name="Chart" r:id="rId3" imgW="6696143" imgH="3924210" progId="MSGraph.Chart.8">
                  <p:embed followColorScheme="full"/>
                  <p:pic>
                    <p:nvPicPr>
                      <p:cNvPr id="48130" name="Αντικείμενο 2"/>
                      <p:cNvPicPr>
                        <a:picLocks noChangeAspect="1" noChangeArrowheads="1"/>
                      </p:cNvPicPr>
                      <p:nvPr/>
                    </p:nvPicPr>
                    <p:blipFill>
                      <a:blip r:embed="rId4"/>
                      <a:srcRect/>
                      <a:stretch>
                        <a:fillRect/>
                      </a:stretch>
                    </p:blipFill>
                    <p:spPr bwMode="auto">
                      <a:xfrm>
                        <a:off x="539750" y="1427356"/>
                        <a:ext cx="11124425" cy="523703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82205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noGrp="1" noChangeAspect="1"/>
          </p:cNvGraphicFramePr>
          <p:nvPr>
            <p:ph idx="4294967295"/>
          </p:nvPr>
        </p:nvGraphicFramePr>
        <p:xfrm>
          <a:off x="794" y="476251"/>
          <a:ext cx="7378700" cy="5522913"/>
        </p:xfrm>
        <a:graphic>
          <a:graphicData uri="http://schemas.openxmlformats.org/presentationml/2006/ole">
            <mc:AlternateContent xmlns:mc="http://schemas.openxmlformats.org/markup-compatibility/2006">
              <mc:Choice xmlns:v="urn:schemas-microsoft-com:vml" Requires="v">
                <p:oleObj spid="_x0000_s39959" name="Chart" r:id="rId4" imgW="7686743" imgH="5753010" progId="MSGraph.Chart.8">
                  <p:embed followColorScheme="full"/>
                </p:oleObj>
              </mc:Choice>
              <mc:Fallback>
                <p:oleObj name="Chart" r:id="rId4" imgW="7686743" imgH="5753010" progId="MSGraph.Chart.8">
                  <p:embed followColorScheme="full"/>
                  <p:pic>
                    <p:nvPicPr>
                      <p:cNvPr id="103426" name="Object 2"/>
                      <p:cNvPicPr>
                        <a:picLocks noGrp="1" noChangeAspect="1" noChangeArrowheads="1"/>
                      </p:cNvPicPr>
                      <p:nvPr/>
                    </p:nvPicPr>
                    <p:blipFill>
                      <a:blip r:embed="rId5"/>
                      <a:srcRect/>
                      <a:stretch>
                        <a:fillRect/>
                      </a:stretch>
                    </p:blipFill>
                    <p:spPr bwMode="auto">
                      <a:xfrm>
                        <a:off x="794" y="476251"/>
                        <a:ext cx="73787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27" name="Text Box 4"/>
          <p:cNvSpPr txBox="1">
            <a:spLocks noChangeArrowheads="1"/>
          </p:cNvSpPr>
          <p:nvPr/>
        </p:nvSpPr>
        <p:spPr bwMode="auto">
          <a:xfrm>
            <a:off x="1878808" y="5692776"/>
            <a:ext cx="2339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b="1" dirty="0">
                <a:solidFill>
                  <a:schemeClr val="accent2">
                    <a:lumMod val="40000"/>
                    <a:lumOff val="60000"/>
                  </a:schemeClr>
                </a:solidFill>
              </a:rPr>
              <a:t>Σύνολο (Ν=</a:t>
            </a:r>
            <a:r>
              <a:rPr lang="en-US" altLang="el-GR" b="1" dirty="0">
                <a:solidFill>
                  <a:schemeClr val="accent2">
                    <a:lumMod val="40000"/>
                    <a:lumOff val="60000"/>
                  </a:schemeClr>
                </a:solidFill>
              </a:rPr>
              <a:t>1</a:t>
            </a:r>
            <a:r>
              <a:rPr lang="el-GR" altLang="el-GR" b="1" dirty="0">
                <a:solidFill>
                  <a:schemeClr val="accent2">
                    <a:lumMod val="40000"/>
                    <a:lumOff val="60000"/>
                  </a:schemeClr>
                </a:solidFill>
              </a:rPr>
              <a:t>674)</a:t>
            </a:r>
          </a:p>
        </p:txBody>
      </p:sp>
      <p:sp>
        <p:nvSpPr>
          <p:cNvPr id="103428" name="Text Box 3"/>
          <p:cNvSpPr txBox="1">
            <a:spLocks noChangeArrowheads="1"/>
          </p:cNvSpPr>
          <p:nvPr/>
        </p:nvSpPr>
        <p:spPr bwMode="auto">
          <a:xfrm>
            <a:off x="889795" y="50934"/>
            <a:ext cx="113014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1 στους 2 Έλληνες και  2 στους 3 αναγνώστες γνωρίζουν την ύπαρξη </a:t>
            </a:r>
            <a:r>
              <a:rPr lang="en-US" altLang="el-GR" dirty="0"/>
              <a:t>e-books</a:t>
            </a:r>
            <a:endParaRPr lang="el-GR" altLang="el-GR" dirty="0"/>
          </a:p>
        </p:txBody>
      </p:sp>
      <p:graphicFrame>
        <p:nvGraphicFramePr>
          <p:cNvPr id="103429" name="Αντικείμενο 2"/>
          <p:cNvGraphicFramePr>
            <a:graphicFrameLocks noGrp="1" noChangeAspect="1"/>
          </p:cNvGraphicFramePr>
          <p:nvPr>
            <p:extLst>
              <p:ext uri="{D42A27DB-BD31-4B8C-83A1-F6EECF244321}">
                <p14:modId xmlns:p14="http://schemas.microsoft.com/office/powerpoint/2010/main" val="2539652753"/>
              </p:ext>
            </p:extLst>
          </p:nvPr>
        </p:nvGraphicFramePr>
        <p:xfrm>
          <a:off x="7031833" y="3429001"/>
          <a:ext cx="4967287" cy="3033712"/>
        </p:xfrm>
        <a:graphic>
          <a:graphicData uri="http://schemas.openxmlformats.org/presentationml/2006/ole">
            <mc:AlternateContent xmlns:mc="http://schemas.openxmlformats.org/markup-compatibility/2006">
              <mc:Choice xmlns:v="urn:schemas-microsoft-com:vml" Requires="v">
                <p:oleObj spid="_x0000_s39960" name="Chart" r:id="rId6" imgW="7581900" imgH="5753010" progId="MSGraph.Chart.8">
                  <p:embed followColorScheme="full"/>
                </p:oleObj>
              </mc:Choice>
              <mc:Fallback>
                <p:oleObj name="Chart" r:id="rId6" imgW="7581900" imgH="5753010" progId="MSGraph.Chart.8">
                  <p:embed followColorScheme="full"/>
                  <p:pic>
                    <p:nvPicPr>
                      <p:cNvPr id="103429" name="Αντικείμενο 2"/>
                      <p:cNvPicPr>
                        <a:picLocks noGrp="1" noChangeAspect="1" noChangeArrowheads="1"/>
                      </p:cNvPicPr>
                      <p:nvPr/>
                    </p:nvPicPr>
                    <p:blipFill>
                      <a:blip r:embed="rId7"/>
                      <a:srcRect/>
                      <a:stretch>
                        <a:fillRect/>
                      </a:stretch>
                    </p:blipFill>
                    <p:spPr bwMode="auto">
                      <a:xfrm>
                        <a:off x="7031833" y="3429001"/>
                        <a:ext cx="4967287" cy="3033712"/>
                      </a:xfrm>
                      <a:prstGeom prst="rect">
                        <a:avLst/>
                      </a:prstGeom>
                      <a:noFill/>
                      <a:ln>
                        <a:noFill/>
                      </a:ln>
                    </p:spPr>
                  </p:pic>
                </p:oleObj>
              </mc:Fallback>
            </mc:AlternateContent>
          </a:graphicData>
        </a:graphic>
      </p:graphicFrame>
      <p:sp>
        <p:nvSpPr>
          <p:cNvPr id="103430" name="Text Box 4"/>
          <p:cNvSpPr txBox="1">
            <a:spLocks noChangeArrowheads="1"/>
          </p:cNvSpPr>
          <p:nvPr/>
        </p:nvSpPr>
        <p:spPr bwMode="auto">
          <a:xfrm>
            <a:off x="8305008" y="6308726"/>
            <a:ext cx="268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l-GR" altLang="el-GR" b="1" dirty="0">
                <a:solidFill>
                  <a:schemeClr val="accent2">
                    <a:lumMod val="40000"/>
                    <a:lumOff val="60000"/>
                  </a:schemeClr>
                </a:solidFill>
              </a:rPr>
              <a:t>Μη αναγνώστες (Ν=951)</a:t>
            </a:r>
          </a:p>
        </p:txBody>
      </p:sp>
      <p:graphicFrame>
        <p:nvGraphicFramePr>
          <p:cNvPr id="103431" name="Αντικείμενο 3"/>
          <p:cNvGraphicFramePr>
            <a:graphicFrameLocks noGrp="1" noChangeAspect="1"/>
          </p:cNvGraphicFramePr>
          <p:nvPr>
            <p:extLst>
              <p:ext uri="{D42A27DB-BD31-4B8C-83A1-F6EECF244321}">
                <p14:modId xmlns:p14="http://schemas.microsoft.com/office/powerpoint/2010/main" val="2916195705"/>
              </p:ext>
            </p:extLst>
          </p:nvPr>
        </p:nvGraphicFramePr>
        <p:xfrm>
          <a:off x="7031833" y="570017"/>
          <a:ext cx="4968875" cy="3027260"/>
        </p:xfrm>
        <a:graphic>
          <a:graphicData uri="http://schemas.openxmlformats.org/presentationml/2006/ole">
            <mc:AlternateContent xmlns:mc="http://schemas.openxmlformats.org/markup-compatibility/2006">
              <mc:Choice xmlns:v="urn:schemas-microsoft-com:vml" Requires="v">
                <p:oleObj spid="_x0000_s39961" name="Chart" r:id="rId8" imgW="7581900" imgH="5753010" progId="MSGraph.Chart.8">
                  <p:embed followColorScheme="full"/>
                </p:oleObj>
              </mc:Choice>
              <mc:Fallback>
                <p:oleObj name="Chart" r:id="rId8" imgW="7581900" imgH="5753010" progId="MSGraph.Chart.8">
                  <p:embed followColorScheme="full"/>
                  <p:pic>
                    <p:nvPicPr>
                      <p:cNvPr id="103431" name="Αντικείμενο 3"/>
                      <p:cNvPicPr>
                        <a:picLocks noGrp="1" noChangeAspect="1" noChangeArrowheads="1"/>
                      </p:cNvPicPr>
                      <p:nvPr/>
                    </p:nvPicPr>
                    <p:blipFill>
                      <a:blip r:embed="rId9"/>
                      <a:srcRect/>
                      <a:stretch>
                        <a:fillRect/>
                      </a:stretch>
                    </p:blipFill>
                    <p:spPr bwMode="auto">
                      <a:xfrm>
                        <a:off x="7031833" y="570017"/>
                        <a:ext cx="4968875" cy="3027260"/>
                      </a:xfrm>
                      <a:prstGeom prst="rect">
                        <a:avLst/>
                      </a:prstGeom>
                      <a:noFill/>
                      <a:ln>
                        <a:noFill/>
                      </a:ln>
                    </p:spPr>
                  </p:pic>
                </p:oleObj>
              </mc:Fallback>
            </mc:AlternateContent>
          </a:graphicData>
        </a:graphic>
      </p:graphicFrame>
      <p:sp>
        <p:nvSpPr>
          <p:cNvPr id="103432" name="Text Box 4"/>
          <p:cNvSpPr txBox="1">
            <a:spLocks noChangeArrowheads="1"/>
          </p:cNvSpPr>
          <p:nvPr/>
        </p:nvSpPr>
        <p:spPr bwMode="auto">
          <a:xfrm>
            <a:off x="8358983" y="3429001"/>
            <a:ext cx="2497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b="1" dirty="0">
                <a:solidFill>
                  <a:schemeClr val="accent2">
                    <a:lumMod val="40000"/>
                    <a:lumOff val="60000"/>
                  </a:schemeClr>
                </a:solidFill>
              </a:rPr>
              <a:t>Αναγνώστες (Ν=723)</a:t>
            </a:r>
          </a:p>
        </p:txBody>
      </p:sp>
    </p:spTree>
    <p:extLst>
      <p:ext uri="{BB962C8B-B14F-4D97-AF65-F5344CB8AC3E}">
        <p14:creationId xmlns:p14="http://schemas.microsoft.com/office/powerpoint/2010/main" val="312770400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889795" y="50935"/>
            <a:ext cx="113014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stStyle>
          <a:p>
            <a:r>
              <a:rPr lang="el-GR" altLang="el-GR" dirty="0"/>
              <a:t>Μόνο το 5% των Ελλήνων  έχουν διαβάσει τον τελευταίο χρόνο κάποιο </a:t>
            </a:r>
            <a:r>
              <a:rPr lang="en-US" altLang="el-GR" dirty="0"/>
              <a:t>e-boo</a:t>
            </a:r>
            <a:r>
              <a:rPr lang="en-GB" altLang="el-GR" dirty="0"/>
              <a:t>k</a:t>
            </a:r>
            <a:endParaRPr lang="el-GR" altLang="el-GR" dirty="0"/>
          </a:p>
        </p:txBody>
      </p:sp>
      <p:graphicFrame>
        <p:nvGraphicFramePr>
          <p:cNvPr id="105475" name="Αντικείμενο 1"/>
          <p:cNvGraphicFramePr>
            <a:graphicFrameLocks noGrp="1" noChangeAspect="1"/>
          </p:cNvGraphicFramePr>
          <p:nvPr>
            <p:extLst>
              <p:ext uri="{D42A27DB-BD31-4B8C-83A1-F6EECF244321}">
                <p14:modId xmlns:p14="http://schemas.microsoft.com/office/powerpoint/2010/main" val="917601563"/>
              </p:ext>
            </p:extLst>
          </p:nvPr>
        </p:nvGraphicFramePr>
        <p:xfrm>
          <a:off x="2570163" y="1049338"/>
          <a:ext cx="6496050" cy="4986337"/>
        </p:xfrm>
        <a:graphic>
          <a:graphicData uri="http://schemas.openxmlformats.org/presentationml/2006/ole">
            <mc:AlternateContent xmlns:mc="http://schemas.openxmlformats.org/markup-compatibility/2006">
              <mc:Choice xmlns:v="urn:schemas-microsoft-com:vml" Requires="v">
                <p:oleObj spid="_x0000_s40968" name="Chart" r:id="rId4" imgW="8134485" imgH="6248490" progId="MSGraph.Chart.8">
                  <p:embed followColorScheme="full"/>
                </p:oleObj>
              </mc:Choice>
              <mc:Fallback>
                <p:oleObj name="Chart" r:id="rId4" imgW="8134485" imgH="6248490" progId="MSGraph.Chart.8">
                  <p:embed followColorScheme="full"/>
                  <p:pic>
                    <p:nvPicPr>
                      <p:cNvPr id="105475" name="Αντικείμενο 1"/>
                      <p:cNvPicPr>
                        <a:picLocks noGrp="1" noChangeAspect="1" noChangeArrowheads="1"/>
                      </p:cNvPicPr>
                      <p:nvPr/>
                    </p:nvPicPr>
                    <p:blipFill>
                      <a:blip r:embed="rId5"/>
                      <a:srcRect/>
                      <a:stretch>
                        <a:fillRect/>
                      </a:stretch>
                    </p:blipFill>
                    <p:spPr bwMode="auto">
                      <a:xfrm>
                        <a:off x="2570163" y="1049338"/>
                        <a:ext cx="649605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6" name="Text Box 4"/>
          <p:cNvSpPr txBox="1">
            <a:spLocks noChangeArrowheads="1"/>
          </p:cNvSpPr>
          <p:nvPr/>
        </p:nvSpPr>
        <p:spPr bwMode="auto">
          <a:xfrm>
            <a:off x="6347582" y="6322743"/>
            <a:ext cx="499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a:solidFill>
                  <a:schemeClr val="accent2">
                    <a:lumMod val="40000"/>
                    <a:lumOff val="60000"/>
                  </a:schemeClr>
                </a:solidFill>
                <a:latin typeface="Arial" panose="020B0604020202020204" pitchFamily="34" charset="0"/>
              </a:rPr>
              <a:t>Ν=</a:t>
            </a:r>
            <a:r>
              <a:rPr lang="en-US" altLang="el-GR" sz="1800" b="1">
                <a:solidFill>
                  <a:schemeClr val="accent2">
                    <a:lumMod val="40000"/>
                    <a:lumOff val="60000"/>
                  </a:schemeClr>
                </a:solidFill>
                <a:latin typeface="Arial" panose="020B0604020202020204" pitchFamily="34" charset="0"/>
              </a:rPr>
              <a:t>1</a:t>
            </a:r>
            <a:r>
              <a:rPr lang="el-GR" altLang="el-GR" sz="1800" b="1">
                <a:solidFill>
                  <a:schemeClr val="accent2">
                    <a:lumMod val="40000"/>
                    <a:lumOff val="60000"/>
                  </a:schemeClr>
                </a:solidFill>
                <a:latin typeface="Arial" panose="020B0604020202020204" pitchFamily="34" charset="0"/>
              </a:rPr>
              <a:t>674</a:t>
            </a:r>
          </a:p>
        </p:txBody>
      </p:sp>
    </p:spTree>
    <p:extLst>
      <p:ext uri="{BB962C8B-B14F-4D97-AF65-F5344CB8AC3E}">
        <p14:creationId xmlns:p14="http://schemas.microsoft.com/office/powerpoint/2010/main" val="33308375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66763" y="81889"/>
            <a:ext cx="11423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Το μέσο μερίδιο του χρόνου που αφιερώνεται στο διάβασμα ανάμεσα σε άλλες ψυχαγωγικές δραστηριότητες είναι 10%</a:t>
            </a:r>
          </a:p>
        </p:txBody>
      </p:sp>
      <p:graphicFrame>
        <p:nvGraphicFramePr>
          <p:cNvPr id="2" name="Object 3"/>
          <p:cNvGraphicFramePr>
            <a:graphicFrameLocks noGrp="1" noChangeAspect="1"/>
          </p:cNvGraphicFramePr>
          <p:nvPr>
            <p:ph sz="half" idx="4294967295"/>
            <p:extLst>
              <p:ext uri="{D42A27DB-BD31-4B8C-83A1-F6EECF244321}">
                <p14:modId xmlns:p14="http://schemas.microsoft.com/office/powerpoint/2010/main" val="3762817152"/>
              </p:ext>
            </p:extLst>
          </p:nvPr>
        </p:nvGraphicFramePr>
        <p:xfrm>
          <a:off x="548972" y="851330"/>
          <a:ext cx="10131028" cy="56955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6357938" y="6353300"/>
            <a:ext cx="499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r" eaLnBrk="1" hangingPunct="1">
              <a:spcBef>
                <a:spcPct val="50000"/>
              </a:spcBef>
            </a:pPr>
            <a:r>
              <a:rPr lang="el-GR" altLang="el-GR" sz="1800" b="1" dirty="0">
                <a:latin typeface="Arial" panose="020B0604020202020204" pitchFamily="34" charset="0"/>
              </a:rPr>
              <a:t>Ν=</a:t>
            </a:r>
            <a:r>
              <a:rPr lang="en-US" altLang="el-GR" sz="1800" b="1" dirty="0">
                <a:latin typeface="Arial" panose="020B0604020202020204" pitchFamily="34" charset="0"/>
              </a:rPr>
              <a:t>1</a:t>
            </a:r>
            <a:r>
              <a:rPr lang="el-GR" altLang="el-GR" sz="1800" b="1" dirty="0">
                <a:latin typeface="Arial" panose="020B0604020202020204" pitchFamily="34" charset="0"/>
              </a:rPr>
              <a:t>674</a:t>
            </a:r>
          </a:p>
        </p:txBody>
      </p:sp>
    </p:spTree>
    <p:extLst>
      <p:ext uri="{BB962C8B-B14F-4D97-AF65-F5344CB8AC3E}">
        <p14:creationId xmlns:p14="http://schemas.microsoft.com/office/powerpoint/2010/main" val="190176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31325" y="79375"/>
            <a:ext cx="105600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Αναγνώστες και περιοχές της Ελλάδας: Οι μισοί Αθηναίοι έχουν διαβάσει έστω και ένα βιβλίο τον τελευταίο χρόνο. Χαμηλότερα τα ποσοστά της διείσδυσης της ανάγνωσης στη Θεσσαλονίκη και την υπόλοιπη Ελλάδα</a:t>
            </a:r>
          </a:p>
        </p:txBody>
      </p:sp>
      <p:sp>
        <p:nvSpPr>
          <p:cNvPr id="12" name="Line 7"/>
          <p:cNvSpPr>
            <a:spLocks noChangeShapeType="1"/>
          </p:cNvSpPr>
          <p:nvPr/>
        </p:nvSpPr>
        <p:spPr bwMode="auto">
          <a:xfrm flipV="1">
            <a:off x="622300" y="2191013"/>
            <a:ext cx="11568113" cy="71437"/>
          </a:xfrm>
          <a:prstGeom prst="line">
            <a:avLst/>
          </a:prstGeom>
          <a:noFill/>
          <a:ln w="28575">
            <a:solidFill>
              <a:srgbClr val="96969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l-GR"/>
          </a:p>
        </p:txBody>
      </p:sp>
      <p:graphicFrame>
        <p:nvGraphicFramePr>
          <p:cNvPr id="19" name="Object 2"/>
          <p:cNvGraphicFramePr>
            <a:graphicFrameLocks/>
          </p:cNvGraphicFramePr>
          <p:nvPr>
            <p:extLst>
              <p:ext uri="{D42A27DB-BD31-4B8C-83A1-F6EECF244321}">
                <p14:modId xmlns:p14="http://schemas.microsoft.com/office/powerpoint/2010/main" val="2451987312"/>
              </p:ext>
            </p:extLst>
          </p:nvPr>
        </p:nvGraphicFramePr>
        <p:xfrm>
          <a:off x="7937" y="873388"/>
          <a:ext cx="12131676" cy="5818187"/>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8" descr="ÎÏÎ¿ÏÎ­Î»ÎµÏÎ¼Î± ÎµÎ¹ÎºÏÎ½Î±Ï Î³Î¹Î± ÎÎµÏÎºÏÏ ÏÏÏÎ³Î¿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575" y="2994288"/>
            <a:ext cx="228441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ÎÏÎ¿ÏÎ­Î»ÎµÏÎ¼Î± ÎµÎ¹ÎºÏÎ½Î±Ï Î³Î¹Î± ÎÎ¸Î®Î½Î± Î±ÎºÏÏÏÎ¿Î»Î·"/>
          <p:cNvPicPr>
            <a:picLocks noChangeAspect="1" noChangeArrowheads="1"/>
          </p:cNvPicPr>
          <p:nvPr/>
        </p:nvPicPr>
        <p:blipFill>
          <a:blip r:embed="rId4">
            <a:extLst>
              <a:ext uri="{28A0092B-C50C-407E-A947-70E740481C1C}">
                <a14:useLocalDpi xmlns:a14="http://schemas.microsoft.com/office/drawing/2010/main" val="0"/>
              </a:ext>
            </a:extLst>
          </a:blip>
          <a:srcRect b="-2"/>
          <a:stretch>
            <a:fillRect/>
          </a:stretch>
        </p:blipFill>
        <p:spPr bwMode="auto">
          <a:xfrm>
            <a:off x="1316038" y="1759213"/>
            <a:ext cx="2463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ÎÏÎ¿ÏÎ­Î»ÎµÏÎ¼Î± ÎµÎ¹ÎºÏÎ½Î±Ï Î³Î¹Î± ÎÏÎ±ÏÏÎ¹Î±ÎºÎ­Ï ÏÏÎ»ÎµÎ¹Ï"/>
          <p:cNvPicPr>
            <a:picLocks noChangeAspect="1" noChangeArrowheads="1"/>
          </p:cNvPicPr>
          <p:nvPr/>
        </p:nvPicPr>
        <p:blipFill>
          <a:blip r:embed="rId5">
            <a:extLst>
              <a:ext uri="{28A0092B-C50C-407E-A947-70E740481C1C}">
                <a14:useLocalDpi xmlns:a14="http://schemas.microsoft.com/office/drawing/2010/main" val="0"/>
              </a:ext>
            </a:extLst>
          </a:blip>
          <a:srcRect l="-1096"/>
          <a:stretch>
            <a:fillRect/>
          </a:stretch>
        </p:blipFill>
        <p:spPr bwMode="auto">
          <a:xfrm>
            <a:off x="8682038" y="2705363"/>
            <a:ext cx="2593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42">
            <a:extLst>
              <a:ext uri="{FF2B5EF4-FFF2-40B4-BE49-F238E27FC236}">
                <a16:creationId xmlns:a16="http://schemas.microsoft.com/office/drawing/2014/main" id="{C37D1CFD-9E71-48F3-9A23-1995DE4BDD44}"/>
              </a:ext>
            </a:extLst>
          </p:cNvPr>
          <p:cNvGraphicFramePr>
            <a:graphicFrameLocks noGrp="1"/>
          </p:cNvGraphicFramePr>
          <p:nvPr>
            <p:extLst>
              <p:ext uri="{D42A27DB-BD31-4B8C-83A1-F6EECF244321}">
                <p14:modId xmlns:p14="http://schemas.microsoft.com/office/powerpoint/2010/main" val="4088316156"/>
              </p:ext>
            </p:extLst>
          </p:nvPr>
        </p:nvGraphicFramePr>
        <p:xfrm>
          <a:off x="334963" y="6455038"/>
          <a:ext cx="11052175" cy="525462"/>
        </p:xfrm>
        <a:graphic>
          <a:graphicData uri="http://schemas.openxmlformats.org/drawingml/2006/table">
            <a:tbl>
              <a:tblPr/>
              <a:tblGrid>
                <a:gridCol w="2447875">
                  <a:extLst>
                    <a:ext uri="{9D8B030D-6E8A-4147-A177-3AD203B41FA5}">
                      <a16:colId xmlns:a16="http://schemas.microsoft.com/office/drawing/2014/main" val="20000"/>
                    </a:ext>
                  </a:extLst>
                </a:gridCol>
                <a:gridCol w="4998525">
                  <a:extLst>
                    <a:ext uri="{9D8B030D-6E8A-4147-A177-3AD203B41FA5}">
                      <a16:colId xmlns:a16="http://schemas.microsoft.com/office/drawing/2014/main" val="20001"/>
                    </a:ext>
                  </a:extLst>
                </a:gridCol>
                <a:gridCol w="3605775">
                  <a:extLst>
                    <a:ext uri="{9D8B030D-6E8A-4147-A177-3AD203B41FA5}">
                      <a16:colId xmlns:a16="http://schemas.microsoft.com/office/drawing/2014/main" val="20002"/>
                    </a:ext>
                  </a:extLst>
                </a:gridCol>
              </a:tblGrid>
              <a:tr h="525462">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                                                  Ν=622                                                                              </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2" marR="91432"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                                                    Ν=205</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2" marR="91432"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                         Ν=847</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32" marR="91432"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 name="Text Box 3"/>
          <p:cNvSpPr txBox="1">
            <a:spLocks noChangeArrowheads="1"/>
          </p:cNvSpPr>
          <p:nvPr/>
        </p:nvSpPr>
        <p:spPr bwMode="auto">
          <a:xfrm>
            <a:off x="46038" y="2030675"/>
            <a:ext cx="119856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l-GR" dirty="0">
                <a:solidFill>
                  <a:srgbClr val="FF0000"/>
                </a:solidFill>
                <a:latin typeface="Arial" panose="020B0604020202020204" pitchFamily="34" charset="0"/>
              </a:rPr>
              <a:t>Total</a:t>
            </a:r>
            <a:r>
              <a:rPr lang="el-GR" altLang="el-GR" dirty="0">
                <a:solidFill>
                  <a:srgbClr val="FF0000"/>
                </a:solidFill>
                <a:latin typeface="Arial" panose="020B0604020202020204" pitchFamily="34" charset="0"/>
              </a:rPr>
              <a:t>: 44%</a:t>
            </a:r>
          </a:p>
        </p:txBody>
      </p:sp>
    </p:spTree>
    <p:extLst>
      <p:ext uri="{BB962C8B-B14F-4D97-AF65-F5344CB8AC3E}">
        <p14:creationId xmlns:p14="http://schemas.microsoft.com/office/powerpoint/2010/main" val="188930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4294967295"/>
            <p:extLst>
              <p:ext uri="{D42A27DB-BD31-4B8C-83A1-F6EECF244321}">
                <p14:modId xmlns:p14="http://schemas.microsoft.com/office/powerpoint/2010/main" val="1168438204"/>
              </p:ext>
            </p:extLst>
          </p:nvPr>
        </p:nvGraphicFramePr>
        <p:xfrm>
          <a:off x="1350963" y="1000001"/>
          <a:ext cx="9391650" cy="4989512"/>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7"/>
          <p:cNvSpPr>
            <a:spLocks noChangeShapeType="1"/>
          </p:cNvSpPr>
          <p:nvPr/>
        </p:nvSpPr>
        <p:spPr bwMode="auto">
          <a:xfrm flipH="1" flipV="1">
            <a:off x="2998788" y="2108075"/>
            <a:ext cx="0" cy="3311525"/>
          </a:xfrm>
          <a:prstGeom prst="line">
            <a:avLst/>
          </a:prstGeom>
          <a:noFill/>
          <a:ln w="28575">
            <a:solidFill>
              <a:srgbClr val="969696"/>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7" name="Text Box 3"/>
          <p:cNvSpPr txBox="1">
            <a:spLocks noChangeArrowheads="1"/>
          </p:cNvSpPr>
          <p:nvPr/>
        </p:nvSpPr>
        <p:spPr bwMode="auto">
          <a:xfrm>
            <a:off x="766763" y="111000"/>
            <a:ext cx="105600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Αναγνώστες ανά ηλικία: Μύθος ότι η ανάγνωση βιβλίων είναι μόνο για τις μεγάλες ηλικίες. Η διείσδυση της ανάγνωσης είναι μεγαλύτερη στις νεαρές ηλικίες. Η ηλικιακή ομάδα με τους λιγότερους αναγνώστες: 45-54 ετών</a:t>
            </a:r>
          </a:p>
        </p:txBody>
      </p:sp>
      <p:graphicFrame>
        <p:nvGraphicFramePr>
          <p:cNvPr id="8" name="Group 54">
            <a:extLst>
              <a:ext uri="{FF2B5EF4-FFF2-40B4-BE49-F238E27FC236}">
                <a16:creationId xmlns:a16="http://schemas.microsoft.com/office/drawing/2014/main" id="{CCE6BC5F-9441-4E27-9B9F-E2F2839E997C}"/>
              </a:ext>
            </a:extLst>
          </p:cNvPr>
          <p:cNvGraphicFramePr>
            <a:graphicFrameLocks noGrp="1"/>
          </p:cNvGraphicFramePr>
          <p:nvPr>
            <p:extLst>
              <p:ext uri="{D42A27DB-BD31-4B8C-83A1-F6EECF244321}">
                <p14:modId xmlns:p14="http://schemas.microsoft.com/office/powerpoint/2010/main" val="3297982901"/>
              </p:ext>
            </p:extLst>
          </p:nvPr>
        </p:nvGraphicFramePr>
        <p:xfrm>
          <a:off x="2976563" y="6040313"/>
          <a:ext cx="7707312" cy="244475"/>
        </p:xfrm>
        <a:graphic>
          <a:graphicData uri="http://schemas.openxmlformats.org/drawingml/2006/table">
            <a:tbl>
              <a:tblPr/>
              <a:tblGrid>
                <a:gridCol w="1165225">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309687">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244475">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Ν=193</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Ν=299</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Ν=356</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Ν=356</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Ν=284</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Ν=186</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T="45914" marB="45914"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7573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Αντικείμενο 1"/>
          <p:cNvGraphicFramePr>
            <a:graphicFrameLocks noChangeAspect="1"/>
          </p:cNvGraphicFramePr>
          <p:nvPr>
            <p:extLst>
              <p:ext uri="{D42A27DB-BD31-4B8C-83A1-F6EECF244321}">
                <p14:modId xmlns:p14="http://schemas.microsoft.com/office/powerpoint/2010/main" val="354682246"/>
              </p:ext>
            </p:extLst>
          </p:nvPr>
        </p:nvGraphicFramePr>
        <p:xfrm>
          <a:off x="50800" y="991299"/>
          <a:ext cx="11322050" cy="52260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p:cNvSpPr txBox="1">
            <a:spLocks noChangeArrowheads="1"/>
          </p:cNvSpPr>
          <p:nvPr/>
        </p:nvSpPr>
        <p:spPr bwMode="auto">
          <a:xfrm>
            <a:off x="838200" y="173172"/>
            <a:ext cx="10560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defPPr>
              <a:defRPr lang="en-US"/>
            </a:defPPr>
            <a:lvl1pPr>
              <a:lnSpc>
                <a:spcPct val="110000"/>
              </a:lnSpc>
              <a:spcBef>
                <a:spcPct val="30000"/>
              </a:spcBef>
              <a:buClr>
                <a:schemeClr val="folHlink"/>
              </a:buClr>
              <a:buSzPct val="150000"/>
              <a:buFont typeface="Wingdings" panose="05000000000000000000" pitchFamily="2" charset="2"/>
              <a:buNone/>
              <a:defRPr sz="2000">
                <a:solidFill>
                  <a:schemeClr val="accent2">
                    <a:lumMod val="60000"/>
                    <a:lumOff val="40000"/>
                  </a:schemeClr>
                </a:solidFill>
                <a:latin typeface="Verdana" panose="020B0604030504040204" pitchFamily="34" charset="0"/>
                <a:cs typeface="Arial" panose="020B0604020202020204" pitchFamily="34" charset="0"/>
              </a:defRPr>
            </a:lvl1pPr>
            <a:lvl2pPr marL="742950" indent="-285750">
              <a:defRPr sz="1400">
                <a:latin typeface="Verdana" panose="020B0604030504040204" pitchFamily="34" charset="0"/>
                <a:cs typeface="Arial" panose="020B0604020202020204" pitchFamily="34" charset="0"/>
              </a:defRPr>
            </a:lvl2pPr>
            <a:lvl3pPr marL="1143000" indent="-228600">
              <a:defRPr sz="1400">
                <a:latin typeface="Verdana" panose="020B0604030504040204" pitchFamily="34" charset="0"/>
                <a:cs typeface="Arial" panose="020B0604020202020204" pitchFamily="34" charset="0"/>
              </a:defRPr>
            </a:lvl3pPr>
            <a:lvl4pPr marL="1600200" indent="-228600">
              <a:defRPr sz="1400">
                <a:latin typeface="Verdana" panose="020B0604030504040204" pitchFamily="34" charset="0"/>
                <a:cs typeface="Arial" panose="020B0604020202020204" pitchFamily="34" charset="0"/>
              </a:defRPr>
            </a:lvl4pPr>
            <a:lvl5pPr marL="2057400" indent="-228600">
              <a:defRPr sz="1400">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latin typeface="Verdana" panose="020B0604030504040204" pitchFamily="34" charset="0"/>
                <a:cs typeface="Arial" panose="020B0604020202020204" pitchFamily="34" charset="0"/>
              </a:defRPr>
            </a:lvl9pPr>
          </a:lstStyle>
          <a:p>
            <a:r>
              <a:rPr lang="el-GR" altLang="el-GR" dirty="0"/>
              <a:t>Αναγνώστες ανά φύλο: το διάβασμα είναι γένους θηλυκού…</a:t>
            </a:r>
          </a:p>
        </p:txBody>
      </p:sp>
      <p:graphicFrame>
        <p:nvGraphicFramePr>
          <p:cNvPr id="8" name="Group 54">
            <a:extLst>
              <a:ext uri="{FF2B5EF4-FFF2-40B4-BE49-F238E27FC236}">
                <a16:creationId xmlns:a16="http://schemas.microsoft.com/office/drawing/2014/main" id="{FFFBAABE-CD51-4E5C-AC36-E2275C9730DC}"/>
              </a:ext>
            </a:extLst>
          </p:cNvPr>
          <p:cNvGraphicFramePr>
            <a:graphicFrameLocks noGrp="1"/>
          </p:cNvGraphicFramePr>
          <p:nvPr>
            <p:extLst>
              <p:ext uri="{D42A27DB-BD31-4B8C-83A1-F6EECF244321}">
                <p14:modId xmlns:p14="http://schemas.microsoft.com/office/powerpoint/2010/main" val="566570459"/>
              </p:ext>
            </p:extLst>
          </p:nvPr>
        </p:nvGraphicFramePr>
        <p:xfrm>
          <a:off x="406400" y="5918899"/>
          <a:ext cx="9282113" cy="349250"/>
        </p:xfrm>
        <a:graphic>
          <a:graphicData uri="http://schemas.openxmlformats.org/drawingml/2006/table">
            <a:tbl>
              <a:tblPr/>
              <a:tblGrid>
                <a:gridCol w="3960514">
                  <a:extLst>
                    <a:ext uri="{9D8B030D-6E8A-4147-A177-3AD203B41FA5}">
                      <a16:colId xmlns:a16="http://schemas.microsoft.com/office/drawing/2014/main" val="20000"/>
                    </a:ext>
                  </a:extLst>
                </a:gridCol>
                <a:gridCol w="2108113">
                  <a:extLst>
                    <a:ext uri="{9D8B030D-6E8A-4147-A177-3AD203B41FA5}">
                      <a16:colId xmlns:a16="http://schemas.microsoft.com/office/drawing/2014/main" val="20001"/>
                    </a:ext>
                  </a:extLst>
                </a:gridCol>
                <a:gridCol w="3213486">
                  <a:extLst>
                    <a:ext uri="{9D8B030D-6E8A-4147-A177-3AD203B41FA5}">
                      <a16:colId xmlns:a16="http://schemas.microsoft.com/office/drawing/2014/main" val="20002"/>
                    </a:ext>
                  </a:extLst>
                </a:gridCol>
              </a:tblGrid>
              <a:tr h="349250">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                                Ν=1674</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43" marR="91443" marT="45839" marB="45839" anchor="ct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Ν=838</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43" marR="91443" marT="45839" marB="45839" anchor="ctr" horzOverflow="overflow">
                    <a:lnL>
                      <a:noFill/>
                    </a:lnL>
                    <a:lnR>
                      <a:noFill/>
                    </a:lnR>
                    <a:lnT cap="flat">
                      <a:noFill/>
                    </a:lnT>
                    <a:lnB cap="flat">
                      <a:noFill/>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cs typeface="Arial" charset="0"/>
                        </a:defRPr>
                      </a:lvl1pPr>
                      <a:lvl2pPr>
                        <a:spcBef>
                          <a:spcPct val="20000"/>
                        </a:spcBef>
                        <a:buClr>
                          <a:schemeClr val="tx2"/>
                        </a:buClr>
                        <a:buSzPct val="75000"/>
                        <a:buFont typeface="Wingdings" pitchFamily="2" charset="2"/>
                        <a:defRPr sz="2000">
                          <a:solidFill>
                            <a:schemeClr val="tx1"/>
                          </a:solidFill>
                          <a:latin typeface="Verdana" pitchFamily="34" charset="0"/>
                          <a:cs typeface="Arial" charset="0"/>
                        </a:defRPr>
                      </a:lvl2pPr>
                      <a:lvl3pPr>
                        <a:spcBef>
                          <a:spcPct val="20000"/>
                        </a:spcBef>
                        <a:buClr>
                          <a:schemeClr val="accent1"/>
                        </a:buClr>
                        <a:buSzPct val="65000"/>
                        <a:buFont typeface="Wingdings" pitchFamily="2" charset="2"/>
                        <a:defRPr>
                          <a:solidFill>
                            <a:schemeClr val="tx1"/>
                          </a:solidFill>
                          <a:latin typeface="Verdana" pitchFamily="34" charset="0"/>
                          <a:cs typeface="Arial" charset="0"/>
                        </a:defRPr>
                      </a:lvl3pPr>
                      <a:lvl4pPr>
                        <a:spcBef>
                          <a:spcPct val="20000"/>
                        </a:spcBef>
                        <a:buClr>
                          <a:schemeClr val="bg2"/>
                        </a:buClr>
                        <a:buFont typeface="Wingdings" pitchFamily="2" charset="2"/>
                        <a:defRPr sz="1600">
                          <a:solidFill>
                            <a:schemeClr val="tx1"/>
                          </a:solidFill>
                          <a:latin typeface="Verdana" pitchFamily="34" charset="0"/>
                          <a:cs typeface="Arial" charset="0"/>
                        </a:defRPr>
                      </a:lvl4pPr>
                      <a:lvl5pPr>
                        <a:spcBef>
                          <a:spcPct val="20000"/>
                        </a:spcBef>
                        <a:buClr>
                          <a:schemeClr val="tx2"/>
                        </a:buClr>
                        <a:buSzPct val="80000"/>
                        <a:buFont typeface="Wingdings" pitchFamily="2" charset="2"/>
                        <a:defRPr sz="1600">
                          <a:solidFill>
                            <a:schemeClr val="tx1"/>
                          </a:solidFill>
                          <a:latin typeface="Verdana" pitchFamily="34" charset="0"/>
                          <a:cs typeface="Arial"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Verdana" pitchFamily="34" charset="0"/>
                          <a:cs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0" i="0" u="none" strike="noStrike" cap="none" normalizeH="0" baseline="0" dirty="0">
                          <a:ln>
                            <a:noFill/>
                          </a:ln>
                          <a:solidFill>
                            <a:schemeClr val="tx1"/>
                          </a:solidFill>
                          <a:effectLst/>
                          <a:latin typeface="Arial" charset="0"/>
                          <a:cs typeface="Arial" charset="0"/>
                        </a:rPr>
                        <a:t>                                                   Ν=836</a:t>
                      </a:r>
                      <a:endParaRPr kumimoji="0" lang="el-GR" altLang="el-GR" sz="1400" b="0" i="0" u="none" strike="noStrike" cap="none" normalizeH="0" baseline="0" dirty="0">
                        <a:ln>
                          <a:noFill/>
                        </a:ln>
                        <a:solidFill>
                          <a:schemeClr val="tx1"/>
                        </a:solidFill>
                        <a:effectLst/>
                        <a:latin typeface="Verdana" pitchFamily="34" charset="0"/>
                        <a:cs typeface="Arial" charset="0"/>
                      </a:endParaRPr>
                    </a:p>
                  </a:txBody>
                  <a:tcPr marL="91443" marR="91443" marT="45839" marB="45839" anchor="ctr" horzOverflow="overflow">
                    <a:lnL>
                      <a:noFill/>
                    </a:lnL>
                    <a:lnR>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4040" name="Picture 8" descr="ÎÏÎ¿ÏÎ­Î»ÎµÏÎ¼Î± ÎµÎ¹ÎºÏÎ½Î±Ï Î³Î¹Î± woman clipar black and white transparent"/>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trans="48000"/>
                    </a14:imgEffect>
                  </a14:imgLayer>
                </a14:imgProps>
              </a:ext>
              <a:ext uri="{28A0092B-C50C-407E-A947-70E740481C1C}">
                <a14:useLocalDpi xmlns:a14="http://schemas.microsoft.com/office/drawing/2010/main" val="0"/>
              </a:ext>
            </a:extLst>
          </a:blip>
          <a:srcRect/>
          <a:stretch>
            <a:fillRect/>
          </a:stretch>
        </p:blipFill>
        <p:spPr bwMode="auto">
          <a:xfrm>
            <a:off x="5878076" y="3008103"/>
            <a:ext cx="2408218" cy="2681551"/>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ÎÏÎ¿ÏÎ­Î»ÎµÏÎ¼Î± ÎµÎ¹ÎºÏÎ½Î±Ï Î³Î¹Î± woman clipar black and white transparent"/>
          <p:cNvPicPr>
            <a:picLocks noChangeAspect="1" noChangeArrowheads="1"/>
          </p:cNvPicPr>
          <p:nvPr/>
        </p:nvPicPr>
        <p:blipFill>
          <a:blip r:embed="rId5">
            <a:extLst>
              <a:ext uri="{BEBA8EAE-BF5A-486C-A8C5-ECC9F3942E4B}">
                <a14:imgProps xmlns:a14="http://schemas.microsoft.com/office/drawing/2010/main">
                  <a14:imgLayer r:embed="rId6">
                    <a14:imgEffect>
                      <a14:artisticCrisscrossEtching trans="51000"/>
                    </a14:imgEffect>
                  </a14:imgLayer>
                </a14:imgProps>
              </a:ext>
              <a:ext uri="{28A0092B-C50C-407E-A947-70E740481C1C}">
                <a14:useLocalDpi xmlns:a14="http://schemas.microsoft.com/office/drawing/2010/main" val="0"/>
              </a:ext>
            </a:extLst>
          </a:blip>
          <a:srcRect/>
          <a:stretch>
            <a:fillRect/>
          </a:stretch>
        </p:blipFill>
        <p:spPr bwMode="auto">
          <a:xfrm>
            <a:off x="9688513" y="3043728"/>
            <a:ext cx="1600972" cy="254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064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χιστόλιθος">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TM04033929[[fn=Σχιστόλιθος]]</Template>
  <TotalTime>411</TotalTime>
  <Words>1967</Words>
  <Application>Microsoft Office PowerPoint</Application>
  <PresentationFormat>Ευρεία οθόνη</PresentationFormat>
  <Paragraphs>326</Paragraphs>
  <Slides>51</Slides>
  <Notes>8</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51</vt:i4>
      </vt:variant>
    </vt:vector>
  </HeadingPairs>
  <TitlesOfParts>
    <vt:vector size="62" baseType="lpstr">
      <vt:lpstr>Arial</vt:lpstr>
      <vt:lpstr>Calibri</vt:lpstr>
      <vt:lpstr>Calisto MT</vt:lpstr>
      <vt:lpstr>Trebuchet MS</vt:lpstr>
      <vt:lpstr>Verdana</vt:lpstr>
      <vt:lpstr>Wingdings</vt:lpstr>
      <vt:lpstr>Wingdings 2</vt:lpstr>
      <vt:lpstr>Wingdings 3</vt:lpstr>
      <vt:lpstr>Σχιστόλιθος</vt:lpstr>
      <vt:lpstr>Chart</vt:lpstr>
      <vt:lpstr>Γράφημα του Microsoft Graph</vt:lpstr>
      <vt:lpstr>Ποσοτική πανελλαδική έρευνα  για την ανάγνωση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User126</dc:creator>
  <cp:lastModifiedBy>User126</cp:lastModifiedBy>
  <cp:revision>23</cp:revision>
  <dcterms:created xsi:type="dcterms:W3CDTF">2019-05-03T07:27:24Z</dcterms:created>
  <dcterms:modified xsi:type="dcterms:W3CDTF">2019-05-03T14:31:43Z</dcterms:modified>
</cp:coreProperties>
</file>